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9" r:id="rId3"/>
    <p:sldId id="340" r:id="rId4"/>
    <p:sldId id="341" r:id="rId5"/>
    <p:sldId id="342" r:id="rId6"/>
    <p:sldId id="343" r:id="rId7"/>
    <p:sldId id="298" r:id="rId8"/>
    <p:sldId id="348" r:id="rId9"/>
    <p:sldId id="345" r:id="rId10"/>
    <p:sldId id="346" r:id="rId11"/>
    <p:sldId id="347" r:id="rId12"/>
    <p:sldId id="257" r:id="rId13"/>
    <p:sldId id="258" r:id="rId14"/>
    <p:sldId id="281" r:id="rId15"/>
    <p:sldId id="332" r:id="rId16"/>
    <p:sldId id="268" r:id="rId17"/>
    <p:sldId id="259" r:id="rId18"/>
    <p:sldId id="349" r:id="rId19"/>
    <p:sldId id="350" r:id="rId20"/>
    <p:sldId id="356" r:id="rId21"/>
    <p:sldId id="304" r:id="rId22"/>
    <p:sldId id="351" r:id="rId23"/>
    <p:sldId id="352" r:id="rId24"/>
    <p:sldId id="353" r:id="rId25"/>
    <p:sldId id="355" r:id="rId26"/>
    <p:sldId id="358" r:id="rId27"/>
    <p:sldId id="357" r:id="rId28"/>
    <p:sldId id="359" r:id="rId29"/>
    <p:sldId id="319" r:id="rId30"/>
    <p:sldId id="354" r:id="rId31"/>
    <p:sldId id="360" r:id="rId32"/>
    <p:sldId id="361" r:id="rId33"/>
    <p:sldId id="362" r:id="rId34"/>
    <p:sldId id="363" r:id="rId35"/>
    <p:sldId id="364" r:id="rId36"/>
    <p:sldId id="33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autoAdjust="0"/>
  </p:normalViewPr>
  <p:slideViewPr>
    <p:cSldViewPr snapToGrid="0">
      <p:cViewPr varScale="1">
        <p:scale>
          <a:sx n="85" d="100"/>
          <a:sy n="85" d="100"/>
        </p:scale>
        <p:origin x="174" y="84"/>
      </p:cViewPr>
      <p:guideLst>
        <p:guide orient="horz" pos="2160"/>
        <p:guide pos="3840"/>
      </p:guideLst>
    </p:cSldViewPr>
  </p:slideViewPr>
  <p:outlineViewPr>
    <p:cViewPr>
      <p:scale>
        <a:sx n="33" d="100"/>
        <a:sy n="33" d="100"/>
      </p:scale>
      <p:origin x="48" y="57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03864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22699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64055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4F023-A09B-43EF-90EA-7A0EEA9720C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85691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4F023-A09B-43EF-90EA-7A0EEA9720C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71309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74F023-A09B-43EF-90EA-7A0EEA9720C4}"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92260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74F023-A09B-43EF-90EA-7A0EEA9720C4}" type="datetimeFigureOut">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111708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74F023-A09B-43EF-90EA-7A0EEA9720C4}"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92789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4F023-A09B-43EF-90EA-7A0EEA9720C4}"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58927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F023-A09B-43EF-90EA-7A0EEA9720C4}"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411479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4F023-A09B-43EF-90EA-7A0EEA9720C4}"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EEA42-6DCC-4E9D-B87A-30EF9DCE0E01}" type="slidenum">
              <a:rPr lang="en-US" smtClean="0"/>
              <a:t>‹#›</a:t>
            </a:fld>
            <a:endParaRPr lang="en-US"/>
          </a:p>
        </p:txBody>
      </p:sp>
    </p:spTree>
    <p:extLst>
      <p:ext uri="{BB962C8B-B14F-4D97-AF65-F5344CB8AC3E}">
        <p14:creationId xmlns:p14="http://schemas.microsoft.com/office/powerpoint/2010/main" val="3665775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4F023-A09B-43EF-90EA-7A0EEA9720C4}" type="datetimeFigureOut">
              <a:rPr lang="en-US" smtClean="0"/>
              <a:t>5/2/2018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EEA42-6DCC-4E9D-B87A-30EF9DCE0E01}" type="slidenum">
              <a:rPr lang="en-US" smtClean="0"/>
              <a:t>‹#›</a:t>
            </a:fld>
            <a:endParaRPr lang="en-US"/>
          </a:p>
        </p:txBody>
      </p:sp>
    </p:spTree>
    <p:extLst>
      <p:ext uri="{BB962C8B-B14F-4D97-AF65-F5344CB8AC3E}">
        <p14:creationId xmlns:p14="http://schemas.microsoft.com/office/powerpoint/2010/main" val="180007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mtlandreliance.org/"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hyperlink" Target="mailto:christiandietrichlaw@gmail.com"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mailto:christian@mtlandrelianc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latin typeface="Book Antiqua" panose="02040602050305030304" pitchFamily="18" charset="0"/>
              </a:rPr>
              <a:t>Conservation Tools</a:t>
            </a:r>
            <a:br>
              <a:rPr lang="en-US" sz="5400" dirty="0" smtClean="0">
                <a:latin typeface="Book Antiqua" panose="02040602050305030304" pitchFamily="18" charset="0"/>
              </a:rPr>
            </a:br>
            <a:r>
              <a:rPr lang="en-US" sz="5400" dirty="0" smtClean="0">
                <a:latin typeface="Book Antiqua" panose="02040602050305030304" pitchFamily="18" charset="0"/>
              </a:rPr>
              <a:t>for </a:t>
            </a:r>
            <a:br>
              <a:rPr lang="en-US" sz="5400" dirty="0" smtClean="0">
                <a:latin typeface="Book Antiqua" panose="02040602050305030304" pitchFamily="18" charset="0"/>
              </a:rPr>
            </a:br>
            <a:r>
              <a:rPr lang="en-US" sz="5400" dirty="0" smtClean="0">
                <a:latin typeface="Book Antiqua" panose="02040602050305030304" pitchFamily="18" charset="0"/>
              </a:rPr>
              <a:t>Private Land</a:t>
            </a:r>
            <a:endParaRPr lang="en-US" sz="5400" dirty="0">
              <a:latin typeface="Book Antiqua" panose="02040602050305030304" pitchFamily="18" charset="0"/>
            </a:endParaRPr>
          </a:p>
        </p:txBody>
      </p:sp>
      <p:sp>
        <p:nvSpPr>
          <p:cNvPr id="3" name="Subtitle 2"/>
          <p:cNvSpPr>
            <a:spLocks noGrp="1"/>
          </p:cNvSpPr>
          <p:nvPr>
            <p:ph type="subTitle" idx="1"/>
          </p:nvPr>
        </p:nvSpPr>
        <p:spPr>
          <a:xfrm>
            <a:off x="1524000" y="3602038"/>
            <a:ext cx="9144000" cy="2854180"/>
          </a:xfrm>
        </p:spPr>
        <p:txBody>
          <a:bodyPr>
            <a:normAutofit fontScale="85000" lnSpcReduction="20000"/>
          </a:bodyPr>
          <a:lstStyle/>
          <a:p>
            <a:endParaRPr lang="en-US" dirty="0" smtClean="0">
              <a:latin typeface="Book Antiqua" panose="02040602050305030304" pitchFamily="18" charset="0"/>
            </a:endParaRPr>
          </a:p>
          <a:p>
            <a:r>
              <a:rPr lang="en-US" sz="3300" i="1" dirty="0" smtClean="0">
                <a:latin typeface="Book Antiqua" panose="02040602050305030304" pitchFamily="18" charset="0"/>
              </a:rPr>
              <a:t>Conserving Land and Protecting Water</a:t>
            </a:r>
          </a:p>
          <a:p>
            <a:r>
              <a:rPr lang="en-US" dirty="0" smtClean="0">
                <a:latin typeface="Book Antiqua" panose="02040602050305030304" pitchFamily="18" charset="0"/>
              </a:rPr>
              <a:t>Wednesday, May 2, 2018</a:t>
            </a:r>
          </a:p>
          <a:p>
            <a:r>
              <a:rPr lang="en-US" dirty="0" smtClean="0">
                <a:latin typeface="Book Antiqua" panose="02040602050305030304" pitchFamily="18" charset="0"/>
              </a:rPr>
              <a:t>Hilton Garden Inn, Bozeman, MT</a:t>
            </a:r>
          </a:p>
          <a:p>
            <a:endParaRPr lang="en-US" dirty="0">
              <a:latin typeface="Book Antiqua" panose="02040602050305030304" pitchFamily="18" charset="0"/>
            </a:endParaRPr>
          </a:p>
          <a:p>
            <a:r>
              <a:rPr lang="en-US" dirty="0" smtClean="0">
                <a:latin typeface="Book Antiqua" panose="02040602050305030304" pitchFamily="18" charset="0"/>
              </a:rPr>
              <a:t>Christian Dietrich</a:t>
            </a:r>
          </a:p>
          <a:p>
            <a:r>
              <a:rPr lang="en-US" dirty="0" smtClean="0">
                <a:latin typeface="Book Antiqua" panose="02040602050305030304" pitchFamily="18" charset="0"/>
              </a:rPr>
              <a:t>General Counsel</a:t>
            </a:r>
          </a:p>
          <a:p>
            <a:r>
              <a:rPr lang="en-US" dirty="0" smtClean="0">
                <a:latin typeface="Book Antiqua" panose="02040602050305030304" pitchFamily="18" charset="0"/>
              </a:rPr>
              <a:t>The Montana Land Reliance</a:t>
            </a:r>
            <a:endParaRPr lang="en-US" dirty="0">
              <a:latin typeface="Book Antiqua" panose="02040602050305030304" pitchFamily="18" charset="0"/>
            </a:endParaRPr>
          </a:p>
        </p:txBody>
      </p:sp>
    </p:spTree>
    <p:extLst>
      <p:ext uri="{BB962C8B-B14F-4D97-AF65-F5344CB8AC3E}">
        <p14:creationId xmlns:p14="http://schemas.microsoft.com/office/powerpoint/2010/main" val="3079586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18905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85299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Book Antiqua" panose="02040602050305030304" pitchFamily="18" charset="0"/>
                <a:cs typeface="Times New Roman" panose="02020603050405020304" pitchFamily="18" charset="0"/>
              </a:rPr>
              <a:t>Presentation roadmap</a:t>
            </a:r>
            <a:endParaRPr lang="en-US" dirty="0">
              <a:latin typeface="Book Antiqua" panose="02040602050305030304" pitchFamily="18" charset="0"/>
              <a:cs typeface="Times New Roman" panose="02020603050405020304" pitchFamily="18" charset="0"/>
            </a:endParaRPr>
          </a:p>
        </p:txBody>
      </p:sp>
      <p:sp>
        <p:nvSpPr>
          <p:cNvPr id="5" name="Content Placeholder 4"/>
          <p:cNvSpPr>
            <a:spLocks noGrp="1"/>
          </p:cNvSpPr>
          <p:nvPr>
            <p:ph idx="1"/>
          </p:nvPr>
        </p:nvSpPr>
        <p:spPr/>
        <p:txBody>
          <a:bodyPr>
            <a:noAutofit/>
          </a:bodyPr>
          <a:lstStyle/>
          <a:p>
            <a:r>
              <a:rPr lang="en-US" dirty="0" smtClean="0">
                <a:latin typeface="Book Antiqua" panose="02040602050305030304" pitchFamily="18" charset="0"/>
                <a:cs typeface="Times New Roman" panose="02020603050405020304" pitchFamily="18" charset="0"/>
              </a:rPr>
              <a:t>Sample conservation easement transaction</a:t>
            </a:r>
          </a:p>
          <a:p>
            <a:r>
              <a:rPr lang="en-US" dirty="0" smtClean="0">
                <a:latin typeface="Book Antiqua" panose="02040602050305030304" pitchFamily="18" charset="0"/>
                <a:cs typeface="Times New Roman" panose="02020603050405020304" pitchFamily="18" charset="0"/>
              </a:rPr>
              <a:t>Tax benefits and strategies</a:t>
            </a:r>
          </a:p>
          <a:p>
            <a:r>
              <a:rPr lang="en-US" dirty="0" smtClean="0">
                <a:latin typeface="Book Antiqua" panose="02040602050305030304" pitchFamily="18" charset="0"/>
                <a:cs typeface="Times New Roman" panose="02020603050405020304" pitchFamily="18" charset="0"/>
              </a:rPr>
              <a:t>How to read a conservation easement deed</a:t>
            </a:r>
          </a:p>
          <a:p>
            <a:r>
              <a:rPr lang="en-US" dirty="0" smtClean="0">
                <a:latin typeface="Book Antiqua" panose="02040602050305030304" pitchFamily="18" charset="0"/>
                <a:cs typeface="Times New Roman" panose="02020603050405020304" pitchFamily="18" charset="0"/>
              </a:rPr>
              <a:t>Land trust-landowner relationship basics and real estate transactions involving easement properties</a:t>
            </a:r>
            <a:endParaRPr lang="en-US" dirty="0">
              <a:latin typeface="Book Antiqua" panose="02040602050305030304" pitchFamily="18" charset="0"/>
              <a:cs typeface="Times New Roman" panose="02020603050405020304" pitchFamily="18" charset="0"/>
            </a:endParaRPr>
          </a:p>
          <a:p>
            <a:r>
              <a:rPr lang="en-US" dirty="0" smtClean="0">
                <a:latin typeface="Book Antiqua" panose="02040602050305030304" pitchFamily="18" charset="0"/>
                <a:cs typeface="Times New Roman" panose="02020603050405020304" pitchFamily="18" charset="0"/>
              </a:rPr>
              <a:t>Conservation easement amendments and terminations</a:t>
            </a:r>
          </a:p>
          <a:p>
            <a:r>
              <a:rPr lang="en-US" dirty="0" smtClean="0">
                <a:latin typeface="Book Antiqua" panose="02040602050305030304" pitchFamily="18" charset="0"/>
                <a:cs typeface="Times New Roman" panose="02020603050405020304" pitchFamily="18" charset="0"/>
              </a:rPr>
              <a:t>More awesome pictures</a:t>
            </a:r>
          </a:p>
          <a:p>
            <a:r>
              <a:rPr lang="en-US" dirty="0" smtClean="0">
                <a:latin typeface="Book Antiqua" panose="02040602050305030304" pitchFamily="18" charset="0"/>
                <a:cs typeface="Times New Roman" panose="02020603050405020304" pitchFamily="18" charset="0"/>
              </a:rPr>
              <a:t>Q&amp;A</a:t>
            </a:r>
          </a:p>
          <a:p>
            <a:pPr marL="0" indent="0">
              <a:buNone/>
            </a:pPr>
            <a:endParaRPr lang="en-US" sz="3200" dirty="0" smtClean="0">
              <a:latin typeface="Book Antiqua" panose="02040602050305030304" pitchFamily="18" charset="0"/>
              <a:cs typeface="Times New Roman" panose="02020603050405020304" pitchFamily="18" charset="0"/>
            </a:endParaRPr>
          </a:p>
          <a:p>
            <a:endParaRPr lang="en-US" sz="3200" dirty="0" smtClean="0">
              <a:latin typeface="Book Antiqua" panose="02040602050305030304" pitchFamily="18" charset="0"/>
              <a:cs typeface="Times New Roman" panose="02020603050405020304" pitchFamily="18" charset="0"/>
            </a:endParaRPr>
          </a:p>
          <a:p>
            <a:endParaRPr lang="en-US" sz="3200" dirty="0">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4127457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Sample project:</a:t>
            </a:r>
            <a:br>
              <a:rPr lang="en-US" dirty="0" smtClean="0">
                <a:latin typeface="Book Antiqua" panose="02040602050305030304" pitchFamily="18" charset="0"/>
              </a:rPr>
            </a:br>
            <a:r>
              <a:rPr lang="en-US" dirty="0" smtClean="0">
                <a:latin typeface="Book Antiqua" panose="02040602050305030304" pitchFamily="18" charset="0"/>
              </a:rPr>
              <a:t>The Smiths’ on Jack Creek</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a:bodyPr>
          <a:lstStyle/>
          <a:p>
            <a:pPr marL="0" indent="0">
              <a:buNone/>
            </a:pPr>
            <a:endParaRPr lang="en-US" sz="4000" dirty="0" smtClean="0"/>
          </a:p>
          <a:p>
            <a:pPr marL="0" indent="0">
              <a:buNone/>
            </a:pPr>
            <a:r>
              <a:rPr lang="en-US" sz="4000" dirty="0" smtClean="0">
                <a:latin typeface="Book Antiqua" panose="02040602050305030304" pitchFamily="18" charset="0"/>
              </a:rPr>
              <a:t>Landowners:  	John and Jane Smith</a:t>
            </a:r>
          </a:p>
          <a:p>
            <a:pPr marL="0" indent="0">
              <a:buNone/>
            </a:pPr>
            <a:r>
              <a:rPr lang="en-US" sz="4000" dirty="0" smtClean="0">
                <a:latin typeface="Book Antiqua" panose="02040602050305030304" pitchFamily="18" charset="0"/>
              </a:rPr>
              <a:t>Property:	  	Family recreational and 						investment property along 					Jack Creek near Big Sky		</a:t>
            </a:r>
          </a:p>
          <a:p>
            <a:pPr marL="0" indent="0">
              <a:buNone/>
            </a:pPr>
            <a:r>
              <a:rPr lang="en-US" sz="4000" dirty="0" smtClean="0">
                <a:latin typeface="Book Antiqua" panose="02040602050305030304" pitchFamily="18" charset="0"/>
              </a:rPr>
              <a:t>Acreage:	  	400 acres</a:t>
            </a:r>
          </a:p>
          <a:p>
            <a:pPr marL="0" indent="0">
              <a:buNone/>
            </a:pPr>
            <a:endParaRPr lang="en-US" dirty="0"/>
          </a:p>
        </p:txBody>
      </p:sp>
    </p:spTree>
    <p:extLst>
      <p:ext uri="{BB962C8B-B14F-4D97-AF65-F5344CB8AC3E}">
        <p14:creationId xmlns:p14="http://schemas.microsoft.com/office/powerpoint/2010/main" val="2396290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450" y="0"/>
            <a:ext cx="95831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7" y="33337"/>
            <a:ext cx="10058400" cy="6759320"/>
          </a:xfrm>
          <a:prstGeom prst="rect">
            <a:avLst/>
          </a:prstGeom>
        </p:spPr>
      </p:pic>
    </p:spTree>
    <p:extLst>
      <p:ext uri="{BB962C8B-B14F-4D97-AF65-F5344CB8AC3E}">
        <p14:creationId xmlns:p14="http://schemas.microsoft.com/office/powerpoint/2010/main" val="4101403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5" y="533400"/>
            <a:ext cx="7753350" cy="5791200"/>
          </a:xfrm>
          <a:prstGeom prst="rect">
            <a:avLst/>
          </a:prstGeom>
        </p:spPr>
      </p:pic>
    </p:spTree>
    <p:extLst>
      <p:ext uri="{BB962C8B-B14F-4D97-AF65-F5344CB8AC3E}">
        <p14:creationId xmlns:p14="http://schemas.microsoft.com/office/powerpoint/2010/main" val="2776299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Jack Creek</a:t>
            </a:r>
            <a:endParaRPr lang="en-US" dirty="0">
              <a:latin typeface="Book Antiqua" panose="02040602050305030304" pitchFamily="18" charset="0"/>
            </a:endParaRPr>
          </a:p>
        </p:txBody>
      </p:sp>
      <p:sp>
        <p:nvSpPr>
          <p:cNvPr id="2" name="Text Placeholder 1"/>
          <p:cNvSpPr>
            <a:spLocks noGrp="1"/>
          </p:cNvSpPr>
          <p:nvPr>
            <p:ph type="body" idx="1"/>
          </p:nvPr>
        </p:nvSpPr>
        <p:spPr/>
        <p:txBody>
          <a:bodyPr/>
          <a:lstStyle/>
          <a:p>
            <a:r>
              <a:rPr lang="en-US" dirty="0" smtClean="0">
                <a:latin typeface="Book Antiqua" panose="02040602050305030304" pitchFamily="18" charset="0"/>
              </a:rPr>
              <a:t>Restrictions placed on property</a:t>
            </a:r>
            <a:endParaRPr lang="en-US" dirty="0">
              <a:latin typeface="Book Antiqua" panose="02040602050305030304" pitchFamily="18" charset="0"/>
            </a:endParaRPr>
          </a:p>
        </p:txBody>
      </p:sp>
      <p:sp>
        <p:nvSpPr>
          <p:cNvPr id="5" name="Content Placeholder 4"/>
          <p:cNvSpPr>
            <a:spLocks noGrp="1"/>
          </p:cNvSpPr>
          <p:nvPr>
            <p:ph sz="half" idx="2"/>
          </p:nvPr>
        </p:nvSpPr>
        <p:spPr/>
        <p:txBody>
          <a:bodyPr>
            <a:normAutofit fontScale="62500" lnSpcReduction="20000"/>
          </a:bodyPr>
          <a:lstStyle/>
          <a:p>
            <a:pPr marL="514350" indent="-514350">
              <a:buAutoNum type="arabicPeriod"/>
            </a:pPr>
            <a:endParaRPr lang="en-US" sz="3200" dirty="0" smtClean="0">
              <a:latin typeface="Book Antiqua" panose="02040602050305030304" pitchFamily="18" charset="0"/>
            </a:endParaRPr>
          </a:p>
          <a:p>
            <a:pPr marL="514350" indent="-514350">
              <a:buAutoNum type="arabicPeriod"/>
            </a:pPr>
            <a:r>
              <a:rPr lang="en-US" sz="3200" dirty="0" smtClean="0">
                <a:latin typeface="Book Antiqua" panose="02040602050305030304" pitchFamily="18" charset="0"/>
              </a:rPr>
              <a:t>Property </a:t>
            </a:r>
            <a:r>
              <a:rPr lang="en-US" sz="3200" dirty="0">
                <a:latin typeface="Book Antiqua" panose="02040602050305030304" pitchFamily="18" charset="0"/>
              </a:rPr>
              <a:t>must transfer as </a:t>
            </a:r>
            <a:r>
              <a:rPr lang="en-US" sz="3200" dirty="0" smtClean="0">
                <a:latin typeface="Book Antiqua" panose="02040602050305030304" pitchFamily="18" charset="0"/>
              </a:rPr>
              <a:t>one parcel—no subdivision.</a:t>
            </a:r>
            <a:endParaRPr lang="en-US" sz="3200" dirty="0">
              <a:latin typeface="Book Antiqua" panose="02040602050305030304" pitchFamily="18" charset="0"/>
            </a:endParaRPr>
          </a:p>
          <a:p>
            <a:pPr marL="514350" indent="-514350">
              <a:buAutoNum type="arabicPeriod"/>
            </a:pPr>
            <a:r>
              <a:rPr lang="en-US" sz="3200" dirty="0">
                <a:latin typeface="Book Antiqua" panose="02040602050305030304" pitchFamily="18" charset="0"/>
              </a:rPr>
              <a:t>A maximum of two residences can be constructed, which must be located within building envelope.</a:t>
            </a:r>
          </a:p>
          <a:p>
            <a:pPr marL="514350" indent="-514350">
              <a:buAutoNum type="arabicPeriod"/>
            </a:pPr>
            <a:r>
              <a:rPr lang="en-US" sz="3200" dirty="0">
                <a:latin typeface="Book Antiqua" panose="02040602050305030304" pitchFamily="18" charset="0"/>
              </a:rPr>
              <a:t>No mining or commercial timber operations.</a:t>
            </a:r>
          </a:p>
          <a:p>
            <a:pPr marL="514350" indent="-514350">
              <a:buAutoNum type="arabicPeriod"/>
            </a:pPr>
            <a:r>
              <a:rPr lang="en-US" sz="3200" dirty="0">
                <a:latin typeface="Book Antiqua" panose="02040602050305030304" pitchFamily="18" charset="0"/>
              </a:rPr>
              <a:t>Roads can only be constructed for certain purposes.</a:t>
            </a:r>
          </a:p>
          <a:p>
            <a:pPr marL="514350" indent="-514350">
              <a:buAutoNum type="arabicPeriod"/>
            </a:pPr>
            <a:r>
              <a:rPr lang="en-US" sz="3200" dirty="0">
                <a:latin typeface="Book Antiqua" panose="02040602050305030304" pitchFamily="18" charset="0"/>
              </a:rPr>
              <a:t>No large-scale utility infrastructure</a:t>
            </a:r>
            <a:r>
              <a:rPr lang="en-US" sz="3200" dirty="0" smtClean="0">
                <a:latin typeface="Book Antiqua" panose="02040602050305030304" pitchFamily="18" charset="0"/>
              </a:rPr>
              <a:t>.</a:t>
            </a:r>
          </a:p>
          <a:p>
            <a:pPr marL="514350" indent="-514350">
              <a:buAutoNum type="arabicPeriod"/>
            </a:pPr>
            <a:r>
              <a:rPr lang="en-US" sz="3200" dirty="0" smtClean="0">
                <a:latin typeface="Book Antiqua" panose="02040602050305030304" pitchFamily="18" charset="0"/>
              </a:rPr>
              <a:t>Buffer fencing required for grazing in riparian area.</a:t>
            </a:r>
            <a:endParaRPr lang="en-US" sz="3200" dirty="0">
              <a:latin typeface="Book Antiqua" panose="02040602050305030304" pitchFamily="18" charset="0"/>
            </a:endParaRPr>
          </a:p>
          <a:p>
            <a:pPr marL="514350" indent="-514350">
              <a:buAutoNum type="arabicPeriod"/>
            </a:pPr>
            <a:endParaRPr lang="en-US" dirty="0"/>
          </a:p>
        </p:txBody>
      </p:sp>
      <p:sp>
        <p:nvSpPr>
          <p:cNvPr id="3" name="Text Placeholder 2"/>
          <p:cNvSpPr>
            <a:spLocks noGrp="1"/>
          </p:cNvSpPr>
          <p:nvPr>
            <p:ph type="body" sz="quarter" idx="3"/>
          </p:nvPr>
        </p:nvSpPr>
        <p:spPr/>
        <p:txBody>
          <a:bodyPr/>
          <a:lstStyle/>
          <a:p>
            <a:r>
              <a:rPr lang="en-US" dirty="0">
                <a:latin typeface="Book Antiqua" panose="02040602050305030304" pitchFamily="18" charset="0"/>
              </a:rPr>
              <a:t>Permitted uses of the </a:t>
            </a:r>
            <a:r>
              <a:rPr lang="en-US" dirty="0" smtClean="0">
                <a:latin typeface="Book Antiqua" panose="02040602050305030304" pitchFamily="18" charset="0"/>
              </a:rPr>
              <a:t>property</a:t>
            </a:r>
            <a:endParaRPr lang="en-US" dirty="0">
              <a:latin typeface="Book Antiqua" panose="02040602050305030304" pitchFamily="18" charset="0"/>
            </a:endParaRPr>
          </a:p>
        </p:txBody>
      </p:sp>
      <p:sp>
        <p:nvSpPr>
          <p:cNvPr id="6" name="Content Placeholder 5"/>
          <p:cNvSpPr>
            <a:spLocks noGrp="1"/>
          </p:cNvSpPr>
          <p:nvPr>
            <p:ph sz="quarter" idx="4"/>
          </p:nvPr>
        </p:nvSpPr>
        <p:spPr/>
        <p:txBody>
          <a:bodyPr>
            <a:normAutofit fontScale="70000" lnSpcReduction="20000"/>
          </a:bodyPr>
          <a:lstStyle/>
          <a:p>
            <a:pPr marL="514350" indent="-514350">
              <a:buAutoNum type="arabicPeriod"/>
            </a:pPr>
            <a:endParaRPr lang="en-US" dirty="0" smtClean="0">
              <a:latin typeface="Book Antiqua" panose="02040602050305030304" pitchFamily="18" charset="0"/>
            </a:endParaRPr>
          </a:p>
          <a:p>
            <a:pPr marL="514350" indent="-514350">
              <a:buAutoNum type="arabicPeriod"/>
            </a:pPr>
            <a:r>
              <a:rPr lang="en-US" dirty="0" smtClean="0">
                <a:latin typeface="Book Antiqua" panose="02040602050305030304" pitchFamily="18" charset="0"/>
              </a:rPr>
              <a:t>Agricultural </a:t>
            </a:r>
            <a:r>
              <a:rPr lang="en-US" dirty="0">
                <a:latin typeface="Book Antiqua" panose="02040602050305030304" pitchFamily="18" charset="0"/>
              </a:rPr>
              <a:t>activities, including development of water resources for agricultural purposes.</a:t>
            </a:r>
          </a:p>
          <a:p>
            <a:pPr marL="514350" indent="-514350">
              <a:buAutoNum type="arabicPeriod"/>
            </a:pPr>
            <a:r>
              <a:rPr lang="en-US" dirty="0">
                <a:latin typeface="Book Antiqua" panose="02040602050305030304" pitchFamily="18" charset="0"/>
              </a:rPr>
              <a:t>Commercial hunting, fishing, and outfitting.</a:t>
            </a:r>
          </a:p>
          <a:p>
            <a:pPr marL="514350" indent="-514350">
              <a:buAutoNum type="arabicPeriod"/>
            </a:pPr>
            <a:r>
              <a:rPr lang="en-US" dirty="0">
                <a:latin typeface="Book Antiqua" panose="02040602050305030304" pitchFamily="18" charset="0"/>
              </a:rPr>
              <a:t>Guest ranching and use of the residences for short-term rentals.</a:t>
            </a:r>
          </a:p>
          <a:p>
            <a:pPr marL="514350" indent="-514350">
              <a:buAutoNum type="arabicPeriod"/>
            </a:pPr>
            <a:r>
              <a:rPr lang="en-US" dirty="0">
                <a:latin typeface="Book Antiqua" panose="02040602050305030304" pitchFamily="18" charset="0"/>
              </a:rPr>
              <a:t>Use for educational and scientific purposes.</a:t>
            </a:r>
          </a:p>
          <a:p>
            <a:pPr marL="514350" indent="-514350">
              <a:buAutoNum type="arabicPeriod"/>
            </a:pPr>
            <a:r>
              <a:rPr lang="en-US" dirty="0">
                <a:latin typeface="Book Antiqua" panose="02040602050305030304" pitchFamily="18" charset="0"/>
              </a:rPr>
              <a:t>All uses not specifically prohibited that are compatible with conservation values.</a:t>
            </a:r>
          </a:p>
          <a:p>
            <a:endParaRPr lang="en-US" dirty="0"/>
          </a:p>
        </p:txBody>
      </p:sp>
    </p:spTree>
    <p:extLst>
      <p:ext uri="{BB962C8B-B14F-4D97-AF65-F5344CB8AC3E}">
        <p14:creationId xmlns:p14="http://schemas.microsoft.com/office/powerpoint/2010/main" val="3743594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Jack Creek (donated)</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pPr marL="0" indent="0">
              <a:buNone/>
            </a:pPr>
            <a:r>
              <a:rPr lang="en-US" dirty="0" smtClean="0">
                <a:latin typeface="Book Antiqua" panose="02040602050305030304" pitchFamily="18" charset="0"/>
              </a:rPr>
              <a:t>Unencumbered value: 	$6,000,000.</a:t>
            </a:r>
          </a:p>
          <a:p>
            <a:pPr marL="0" indent="0">
              <a:buNone/>
            </a:pPr>
            <a:r>
              <a:rPr lang="en-US" dirty="0" smtClean="0">
                <a:latin typeface="Book Antiqua" panose="02040602050305030304" pitchFamily="18" charset="0"/>
              </a:rPr>
              <a:t>Encumbered value: 	$3,500,000.</a:t>
            </a:r>
          </a:p>
          <a:p>
            <a:pPr marL="0" indent="0">
              <a:buNone/>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John and Jane receive a charitable income tax deduction in the amount of the reduction in value, or $2.5M.</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With income of $500k/year and an effective tax rate of 35%, they receive $875k in actual tax savings over the next ten years.</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Tax law: contribution deductible up to 50% AGI in year of donation and up to 15 years after.</a:t>
            </a:r>
            <a:r>
              <a:rPr lang="en-US" dirty="0">
                <a:latin typeface="Book Antiqua" panose="02040602050305030304" pitchFamily="18" charset="0"/>
              </a:rPr>
              <a:t> </a:t>
            </a:r>
            <a:r>
              <a:rPr lang="en-US" dirty="0" smtClean="0">
                <a:latin typeface="Book Antiqua" panose="02040602050305030304" pitchFamily="18" charset="0"/>
              </a:rPr>
              <a:t> Qualified farmers and ranchers: 100%(!)</a:t>
            </a:r>
          </a:p>
          <a:p>
            <a:pPr marL="0" indent="0">
              <a:buNone/>
            </a:pPr>
            <a:endParaRPr lang="en-US" dirty="0" smtClean="0">
              <a:latin typeface="Book Antiqua" panose="02040602050305030304" pitchFamily="18" charset="0"/>
            </a:endParaRPr>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3306057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The Smiths’ on </a:t>
            </a:r>
            <a:r>
              <a:rPr lang="en-US" strike="sngStrike" dirty="0" smtClean="0">
                <a:latin typeface="Book Antiqua" panose="02040602050305030304" pitchFamily="18" charset="0"/>
              </a:rPr>
              <a:t>Jack</a:t>
            </a:r>
            <a:r>
              <a:rPr lang="en-US" dirty="0" smtClean="0">
                <a:latin typeface="Book Antiqua" panose="02040602050305030304" pitchFamily="18" charset="0"/>
              </a:rPr>
              <a:t> </a:t>
            </a:r>
            <a:r>
              <a:rPr lang="en-US" dirty="0" err="1" smtClean="0">
                <a:latin typeface="Book Antiqua" panose="02040602050305030304" pitchFamily="18" charset="0"/>
              </a:rPr>
              <a:t>Quagle</a:t>
            </a:r>
            <a:r>
              <a:rPr lang="en-US" dirty="0" smtClean="0">
                <a:latin typeface="Book Antiqua" panose="02040602050305030304" pitchFamily="18" charset="0"/>
              </a:rPr>
              <a:t> Creek (bargain sale)</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marL="0" indent="0">
              <a:buNone/>
            </a:pPr>
            <a:r>
              <a:rPr lang="en-US" dirty="0" smtClean="0">
                <a:latin typeface="Book Antiqua" panose="02040602050305030304" pitchFamily="18" charset="0"/>
              </a:rPr>
              <a:t>Unencumbered value: 		$6,000,000.</a:t>
            </a:r>
          </a:p>
          <a:p>
            <a:pPr marL="0" indent="0">
              <a:buNone/>
            </a:pPr>
            <a:r>
              <a:rPr lang="en-US" dirty="0" smtClean="0">
                <a:latin typeface="Book Antiqua" panose="02040602050305030304" pitchFamily="18" charset="0"/>
              </a:rPr>
              <a:t>Encumbered value: 			$3,500,000.</a:t>
            </a:r>
          </a:p>
          <a:p>
            <a:pPr marL="0" indent="0">
              <a:buNone/>
            </a:pPr>
            <a:r>
              <a:rPr lang="en-US" dirty="0" smtClean="0">
                <a:latin typeface="Book Antiqua" panose="02040602050305030304" pitchFamily="18" charset="0"/>
              </a:rPr>
              <a:t>Federal ALE funding:		$1,250,000.</a:t>
            </a:r>
          </a:p>
          <a:p>
            <a:pPr marL="0" indent="0">
              <a:buNone/>
            </a:pPr>
            <a:r>
              <a:rPr lang="en-US" dirty="0" smtClean="0">
                <a:latin typeface="Book Antiqua" panose="02040602050305030304" pitchFamily="18" charset="0"/>
              </a:rPr>
              <a:t>Gallatin County Open Space:	$400,000.</a:t>
            </a:r>
          </a:p>
          <a:p>
            <a:pPr marL="0" indent="0">
              <a:buNone/>
            </a:pPr>
            <a:r>
              <a:rPr lang="en-US" dirty="0" smtClean="0">
                <a:latin typeface="Book Antiqua" panose="02040602050305030304" pitchFamily="18" charset="0"/>
              </a:rPr>
              <a:t>Other private/nonprofit match:	$225,000.</a:t>
            </a:r>
          </a:p>
          <a:p>
            <a:pPr marL="0" indent="0">
              <a:buNone/>
            </a:pPr>
            <a:r>
              <a:rPr lang="en-US" dirty="0" smtClean="0">
                <a:latin typeface="Book Antiqua" panose="02040602050305030304" pitchFamily="18" charset="0"/>
              </a:rPr>
              <a:t>Charitable component:		$625,000.</a:t>
            </a:r>
          </a:p>
          <a:p>
            <a:pPr marL="0" indent="0">
              <a:buNone/>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John and Jane receive a charitable income tax deduction in the amount of the charitable portion of the transaction, or $625,000.</a:t>
            </a:r>
          </a:p>
          <a:p>
            <a:pPr marL="0" indent="0">
              <a:buNone/>
            </a:pPr>
            <a:endParaRPr lang="en-US" dirty="0">
              <a:latin typeface="Book Antiqua" panose="02040602050305030304" pitchFamily="18" charset="0"/>
            </a:endParaRPr>
          </a:p>
          <a:p>
            <a:pPr marL="0" indent="0">
              <a:buNone/>
            </a:pPr>
            <a:r>
              <a:rPr lang="en-US" dirty="0" smtClean="0">
                <a:latin typeface="Book Antiqua" panose="02040602050305030304" pitchFamily="18" charset="0"/>
              </a:rPr>
              <a:t>They will use this to shelter a portion of their $1.875M easement purchase price.</a:t>
            </a:r>
          </a:p>
          <a:p>
            <a:pPr marL="0" indent="0">
              <a:buNone/>
            </a:pPr>
            <a:endParaRPr lang="en-US" dirty="0" smtClean="0">
              <a:latin typeface="Book Antiqua" panose="02040602050305030304" pitchFamily="18" charset="0"/>
            </a:endParaRPr>
          </a:p>
          <a:p>
            <a:pPr marL="514350" indent="-514350">
              <a:buAutoNum type="arabicPeriod"/>
            </a:pP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1632504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Other Tax Strategies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a:buFont typeface="Wingdings" panose="05000000000000000000" pitchFamily="2" charset="2"/>
              <a:buChar char="Ø"/>
            </a:pPr>
            <a:r>
              <a:rPr lang="en-US" dirty="0" smtClean="0">
                <a:latin typeface="Book Antiqua" panose="02040602050305030304" pitchFamily="18" charset="0"/>
              </a:rPr>
              <a:t>Estate tax benefits are available</a:t>
            </a:r>
          </a:p>
          <a:p>
            <a:pPr lvl="1"/>
            <a:r>
              <a:rPr lang="en-US" dirty="0" smtClean="0">
                <a:latin typeface="Book Antiqua" panose="02040602050305030304" pitchFamily="18" charset="0"/>
              </a:rPr>
              <a:t>Reduction in value for estate purposes</a:t>
            </a:r>
          </a:p>
          <a:p>
            <a:pPr lvl="1"/>
            <a:r>
              <a:rPr lang="en-US" dirty="0" smtClean="0">
                <a:latin typeface="Book Antiqua" panose="02040602050305030304" pitchFamily="18" charset="0"/>
              </a:rPr>
              <a:t>Easements can be donated post-mortem</a:t>
            </a:r>
          </a:p>
          <a:p>
            <a:pPr lvl="1"/>
            <a:r>
              <a:rPr lang="en-US" dirty="0" smtClean="0">
                <a:latin typeface="Book Antiqua" panose="02040602050305030304" pitchFamily="18" charset="0"/>
              </a:rPr>
              <a:t>2031(c) exclusion</a:t>
            </a:r>
          </a:p>
          <a:p>
            <a:pPr marL="514350" indent="-514350">
              <a:buAutoNum type="arabicPeriod"/>
            </a:pPr>
            <a:endParaRPr lang="en-US" dirty="0" smtClean="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Funds acquired through sale of easements can be used for 1031 exchanges</a:t>
            </a:r>
          </a:p>
          <a:p>
            <a:pPr>
              <a:buFont typeface="Wingdings" panose="05000000000000000000" pitchFamily="2" charset="2"/>
              <a:buChar char="Ø"/>
            </a:pPr>
            <a:endParaRPr lang="en-US" dirty="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Amendments further restricting development can qualify for federal income tax deduction</a:t>
            </a:r>
          </a:p>
          <a:p>
            <a:pPr>
              <a:buFont typeface="Wingdings" panose="05000000000000000000" pitchFamily="2" charset="2"/>
              <a:buChar char="Ø"/>
            </a:pPr>
            <a:endParaRPr lang="en-US" dirty="0">
              <a:latin typeface="Book Antiqua" panose="02040602050305030304" pitchFamily="18" charset="0"/>
            </a:endParaRPr>
          </a:p>
          <a:p>
            <a:pPr>
              <a:buFont typeface="Wingdings" panose="05000000000000000000" pitchFamily="2" charset="2"/>
              <a:buChar char="Ø"/>
            </a:pPr>
            <a:r>
              <a:rPr lang="en-US" dirty="0" smtClean="0">
                <a:latin typeface="Book Antiqua" panose="02040602050305030304" pitchFamily="18" charset="0"/>
              </a:rPr>
              <a:t>Structure income to qualify as “qualified farmer or rancher” in year of donation</a:t>
            </a: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296730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Federal income tax deduction requirements</a:t>
            </a:r>
            <a:endParaRPr lang="en-US" dirty="0">
              <a:latin typeface="Book Antiqua" panose="02040602050305030304" pitchFamily="18" charset="0"/>
            </a:endParaRPr>
          </a:p>
        </p:txBody>
      </p:sp>
      <p:sp>
        <p:nvSpPr>
          <p:cNvPr id="5" name="Content Placeholder 4"/>
          <p:cNvSpPr>
            <a:spLocks noGrp="1"/>
          </p:cNvSpPr>
          <p:nvPr>
            <p:ph sz="half" idx="1"/>
          </p:nvPr>
        </p:nvSpPr>
        <p:spPr/>
        <p:txBody>
          <a:bodyPr>
            <a:normAutofit/>
          </a:bodyPr>
          <a:lstStyle/>
          <a:p>
            <a:pPr>
              <a:buFont typeface="Wingdings" panose="05000000000000000000" pitchFamily="2" charset="2"/>
              <a:buChar char="Ø"/>
            </a:pPr>
            <a:r>
              <a:rPr lang="en-US" dirty="0" smtClean="0">
                <a:latin typeface="Book Antiqua" panose="02040602050305030304" pitchFamily="18" charset="0"/>
              </a:rPr>
              <a:t>“Qualified conservation contribution”</a:t>
            </a:r>
          </a:p>
          <a:p>
            <a:pPr>
              <a:buFont typeface="Wingdings" panose="05000000000000000000" pitchFamily="2" charset="2"/>
              <a:buChar char="Ø"/>
            </a:pPr>
            <a:r>
              <a:rPr lang="en-US" dirty="0" smtClean="0">
                <a:latin typeface="Book Antiqua" panose="02040602050305030304" pitchFamily="18" charset="0"/>
              </a:rPr>
              <a:t>“Qualified real property interest”</a:t>
            </a:r>
          </a:p>
          <a:p>
            <a:pPr>
              <a:buFont typeface="Wingdings" panose="05000000000000000000" pitchFamily="2" charset="2"/>
              <a:buChar char="Ø"/>
            </a:pPr>
            <a:r>
              <a:rPr lang="en-US" dirty="0" smtClean="0">
                <a:latin typeface="Book Antiqua" panose="02040602050305030304" pitchFamily="18" charset="0"/>
              </a:rPr>
              <a:t>“Qualified organization”</a:t>
            </a:r>
          </a:p>
          <a:p>
            <a:pPr>
              <a:buFont typeface="Wingdings" panose="05000000000000000000" pitchFamily="2" charset="2"/>
              <a:buChar char="Ø"/>
            </a:pPr>
            <a:r>
              <a:rPr lang="en-US" dirty="0" smtClean="0">
                <a:latin typeface="Book Antiqua" panose="02040602050305030304" pitchFamily="18" charset="0"/>
              </a:rPr>
              <a:t>“Exclusively for conservation purposes”</a:t>
            </a:r>
          </a:p>
          <a:p>
            <a:pPr>
              <a:buFont typeface="Wingdings" panose="05000000000000000000" pitchFamily="2" charset="2"/>
              <a:buChar char="Ø"/>
            </a:pPr>
            <a:r>
              <a:rPr lang="en-US" dirty="0" smtClean="0">
                <a:latin typeface="Book Antiqua" panose="02040602050305030304" pitchFamily="18" charset="0"/>
              </a:rPr>
              <a:t>Donative intent</a:t>
            </a:r>
          </a:p>
          <a:p>
            <a:pPr>
              <a:buFont typeface="Wingdings" panose="05000000000000000000" pitchFamily="2" charset="2"/>
              <a:buChar char="Ø"/>
            </a:pPr>
            <a:r>
              <a:rPr lang="en-US" dirty="0" smtClean="0">
                <a:latin typeface="Book Antiqua" panose="02040602050305030304" pitchFamily="18" charset="0"/>
              </a:rPr>
              <a:t>Qualified appraisal</a:t>
            </a:r>
          </a:p>
          <a:p>
            <a:pPr lvl="1">
              <a:buFont typeface="Wingdings" panose="05000000000000000000" pitchFamily="2" charset="2"/>
              <a:buChar char="Ø"/>
            </a:pPr>
            <a:endParaRPr lang="en-US" dirty="0" smtClean="0">
              <a:latin typeface="Book Antiqua" panose="02040602050305030304" pitchFamily="18" charset="0"/>
            </a:endParaRPr>
          </a:p>
          <a:p>
            <a:pPr>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
        <p:nvSpPr>
          <p:cNvPr id="2" name="Content Placeholder 1"/>
          <p:cNvSpPr>
            <a:spLocks noGrp="1"/>
          </p:cNvSpPr>
          <p:nvPr>
            <p:ph sz="half" idx="2"/>
          </p:nvPr>
        </p:nvSpPr>
        <p:spPr/>
        <p:txBody>
          <a:bodyPr>
            <a:normAutofit/>
          </a:bodyPr>
          <a:lstStyle/>
          <a:p>
            <a:pPr>
              <a:buFont typeface="Wingdings" panose="05000000000000000000" pitchFamily="2" charset="2"/>
              <a:buChar char="Ø"/>
            </a:pPr>
            <a:r>
              <a:rPr lang="en-US" dirty="0">
                <a:latin typeface="Book Antiqua" panose="02040602050305030304" pitchFamily="18" charset="0"/>
              </a:rPr>
              <a:t>Protected </a:t>
            </a:r>
            <a:r>
              <a:rPr lang="en-US" u="sng" dirty="0">
                <a:latin typeface="Book Antiqua" panose="02040602050305030304" pitchFamily="18" charset="0"/>
              </a:rPr>
              <a:t>in perpetuity</a:t>
            </a:r>
            <a:r>
              <a:rPr lang="en-US" dirty="0">
                <a:latin typeface="Book Antiqua" panose="02040602050305030304" pitchFamily="18" charset="0"/>
              </a:rPr>
              <a:t>, which includes:</a:t>
            </a:r>
          </a:p>
          <a:p>
            <a:pPr lvl="1">
              <a:buFont typeface="Wingdings" panose="05000000000000000000" pitchFamily="2" charset="2"/>
              <a:buChar char="Ø"/>
            </a:pPr>
            <a:r>
              <a:rPr lang="en-US" dirty="0">
                <a:latin typeface="Book Antiqua" panose="02040602050305030304" pitchFamily="18" charset="0"/>
              </a:rPr>
              <a:t>Ban on surface mining</a:t>
            </a:r>
          </a:p>
          <a:p>
            <a:pPr lvl="1">
              <a:buFont typeface="Wingdings" panose="05000000000000000000" pitchFamily="2" charset="2"/>
              <a:buChar char="Ø"/>
            </a:pPr>
            <a:r>
              <a:rPr lang="en-US" dirty="0">
                <a:latin typeface="Book Antiqua" panose="02040602050305030304" pitchFamily="18" charset="0"/>
              </a:rPr>
              <a:t>Restriction on assignability</a:t>
            </a:r>
          </a:p>
          <a:p>
            <a:pPr lvl="1">
              <a:buFont typeface="Wingdings" panose="05000000000000000000" pitchFamily="2" charset="2"/>
              <a:buChar char="Ø"/>
            </a:pPr>
            <a:r>
              <a:rPr lang="en-US" dirty="0">
                <a:latin typeface="Book Antiqua" panose="02040602050305030304" pitchFamily="18" charset="0"/>
              </a:rPr>
              <a:t>Restriction on inconsistent </a:t>
            </a:r>
            <a:r>
              <a:rPr lang="en-US" dirty="0" smtClean="0">
                <a:latin typeface="Book Antiqua" panose="02040602050305030304" pitchFamily="18" charset="0"/>
              </a:rPr>
              <a:t>uses</a:t>
            </a:r>
          </a:p>
          <a:p>
            <a:pPr lvl="1">
              <a:buFont typeface="Wingdings" panose="05000000000000000000" pitchFamily="2" charset="2"/>
              <a:buChar char="Ø"/>
            </a:pPr>
            <a:r>
              <a:rPr lang="en-US" dirty="0" smtClean="0">
                <a:latin typeface="Book Antiqua" panose="02040602050305030304" pitchFamily="18" charset="0"/>
              </a:rPr>
              <a:t>Documentation of baseline</a:t>
            </a:r>
          </a:p>
          <a:p>
            <a:pPr lvl="1">
              <a:buFont typeface="Wingdings" panose="05000000000000000000" pitchFamily="2" charset="2"/>
              <a:buChar char="Ø"/>
            </a:pPr>
            <a:r>
              <a:rPr lang="en-US" dirty="0" smtClean="0">
                <a:latin typeface="Book Antiqua" panose="02040602050305030304" pitchFamily="18" charset="0"/>
              </a:rPr>
              <a:t>Notification and inspection requirements</a:t>
            </a:r>
          </a:p>
          <a:p>
            <a:pPr lvl="1">
              <a:buFont typeface="Wingdings" panose="05000000000000000000" pitchFamily="2" charset="2"/>
              <a:buChar char="Ø"/>
            </a:pPr>
            <a:r>
              <a:rPr lang="en-US" dirty="0" smtClean="0">
                <a:latin typeface="Book Antiqua" panose="02040602050305030304" pitchFamily="18" charset="0"/>
              </a:rPr>
              <a:t>Mortgage subordination</a:t>
            </a:r>
          </a:p>
          <a:p>
            <a:pPr lvl="1">
              <a:buFont typeface="Wingdings" panose="05000000000000000000" pitchFamily="2" charset="2"/>
              <a:buChar char="Ø"/>
            </a:pPr>
            <a:r>
              <a:rPr lang="en-US" dirty="0" smtClean="0">
                <a:latin typeface="Book Antiqua" panose="02040602050305030304" pitchFamily="18" charset="0"/>
              </a:rPr>
              <a:t>Extinguishment/right to proceeds</a:t>
            </a:r>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2720655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Allowable conservation purposes</a:t>
            </a:r>
            <a:endParaRPr lang="en-US" dirty="0">
              <a:latin typeface="Book Antiqua" panose="02040602050305030304"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b="1" dirty="0">
                <a:latin typeface="Book Antiqua" panose="02040602050305030304" pitchFamily="18" charset="0"/>
              </a:rPr>
              <a:t>170(h)(4) defines conservation purpose as:</a:t>
            </a:r>
          </a:p>
          <a:p>
            <a:pPr lvl="1">
              <a:buNone/>
            </a:pPr>
            <a:r>
              <a:rPr lang="en-US" b="1" dirty="0">
                <a:latin typeface="Book Antiqua" panose="02040602050305030304" pitchFamily="18" charset="0"/>
              </a:rPr>
              <a:t>(</a:t>
            </a:r>
            <a:r>
              <a:rPr lang="en-US" b="1" dirty="0" err="1">
                <a:latin typeface="Book Antiqua" panose="02040602050305030304" pitchFamily="18" charset="0"/>
              </a:rPr>
              <a:t>i</a:t>
            </a:r>
            <a:r>
              <a:rPr lang="en-US" b="1" dirty="0">
                <a:latin typeface="Book Antiqua" panose="02040602050305030304" pitchFamily="18" charset="0"/>
              </a:rPr>
              <a:t>)</a:t>
            </a:r>
            <a:r>
              <a:rPr lang="en-US" dirty="0">
                <a:latin typeface="Book Antiqua" panose="02040602050305030304" pitchFamily="18" charset="0"/>
              </a:rPr>
              <a:t> the preservation of land areas for outdoor recreation by, or the education of, the general public,</a:t>
            </a:r>
          </a:p>
          <a:p>
            <a:pPr lvl="1">
              <a:buNone/>
            </a:pPr>
            <a:r>
              <a:rPr lang="en-US" b="1" dirty="0">
                <a:latin typeface="Book Antiqua" panose="02040602050305030304" pitchFamily="18" charset="0"/>
              </a:rPr>
              <a:t>(ii)</a:t>
            </a:r>
            <a:r>
              <a:rPr lang="en-US" dirty="0">
                <a:latin typeface="Book Antiqua" panose="02040602050305030304" pitchFamily="18" charset="0"/>
              </a:rPr>
              <a:t> the protection of a </a:t>
            </a:r>
            <a:r>
              <a:rPr lang="en-US" dirty="0">
                <a:solidFill>
                  <a:srgbClr val="FF0000"/>
                </a:solidFill>
                <a:latin typeface="Book Antiqua" panose="02040602050305030304" pitchFamily="18" charset="0"/>
              </a:rPr>
              <a:t>relatively natural habitat</a:t>
            </a:r>
            <a:r>
              <a:rPr lang="en-US" dirty="0">
                <a:latin typeface="Book Antiqua" panose="02040602050305030304" pitchFamily="18" charset="0"/>
              </a:rPr>
              <a:t> of fish, wildlife, or plants, or similar ecosystem,</a:t>
            </a:r>
          </a:p>
          <a:p>
            <a:pPr lvl="1">
              <a:buNone/>
            </a:pPr>
            <a:r>
              <a:rPr lang="en-US" b="1" dirty="0">
                <a:latin typeface="Book Antiqua" panose="02040602050305030304" pitchFamily="18" charset="0"/>
              </a:rPr>
              <a:t>(iii)</a:t>
            </a:r>
            <a:r>
              <a:rPr lang="en-US" dirty="0">
                <a:latin typeface="Book Antiqua" panose="02040602050305030304" pitchFamily="18" charset="0"/>
              </a:rPr>
              <a:t> the preservation of </a:t>
            </a:r>
            <a:r>
              <a:rPr lang="en-US" dirty="0">
                <a:solidFill>
                  <a:srgbClr val="FF0000"/>
                </a:solidFill>
                <a:latin typeface="Book Antiqua" panose="02040602050305030304" pitchFamily="18" charset="0"/>
              </a:rPr>
              <a:t>open space </a:t>
            </a:r>
            <a:r>
              <a:rPr lang="en-US" dirty="0">
                <a:latin typeface="Book Antiqua" panose="02040602050305030304" pitchFamily="18" charset="0"/>
              </a:rPr>
              <a:t>(including farmland and forest land) where such preservation is—</a:t>
            </a:r>
          </a:p>
          <a:p>
            <a:pPr lvl="2">
              <a:buNone/>
            </a:pPr>
            <a:r>
              <a:rPr lang="en-US" sz="2400" b="1" dirty="0">
                <a:latin typeface="Book Antiqua" panose="02040602050305030304" pitchFamily="18" charset="0"/>
              </a:rPr>
              <a:t>(I)</a:t>
            </a:r>
            <a:r>
              <a:rPr lang="en-US" sz="2400" dirty="0">
                <a:latin typeface="Book Antiqua" panose="02040602050305030304" pitchFamily="18" charset="0"/>
              </a:rPr>
              <a:t> for the scenic enjoyment of the general public, or</a:t>
            </a:r>
          </a:p>
          <a:p>
            <a:pPr lvl="2">
              <a:buNone/>
            </a:pPr>
            <a:r>
              <a:rPr lang="en-US" sz="2400" b="1" dirty="0">
                <a:latin typeface="Book Antiqua" panose="02040602050305030304" pitchFamily="18" charset="0"/>
              </a:rPr>
              <a:t>(II)</a:t>
            </a:r>
            <a:r>
              <a:rPr lang="en-US" sz="2400" dirty="0">
                <a:latin typeface="Book Antiqua" panose="02040602050305030304" pitchFamily="18" charset="0"/>
              </a:rPr>
              <a:t> pursuant to a clearly delineated Federal, State, or local governmental conservation policy,</a:t>
            </a:r>
          </a:p>
          <a:p>
            <a:pPr lvl="2">
              <a:buNone/>
            </a:pPr>
            <a:r>
              <a:rPr lang="en-US" sz="2400" dirty="0">
                <a:latin typeface="Book Antiqua" panose="02040602050305030304" pitchFamily="18" charset="0"/>
              </a:rPr>
              <a:t> and will yield a significant public benefit, or</a:t>
            </a:r>
          </a:p>
          <a:p>
            <a:pPr lvl="1">
              <a:buNone/>
            </a:pPr>
            <a:r>
              <a:rPr lang="en-US" b="1" dirty="0">
                <a:latin typeface="Book Antiqua" panose="02040602050305030304" pitchFamily="18" charset="0"/>
              </a:rPr>
              <a:t>(iv)</a:t>
            </a:r>
            <a:r>
              <a:rPr lang="en-US" dirty="0">
                <a:latin typeface="Book Antiqua" panose="02040602050305030304" pitchFamily="18" charset="0"/>
              </a:rPr>
              <a:t> the preservation of an historically important land area or a certified historic structure.</a:t>
            </a:r>
          </a:p>
          <a:p>
            <a:pPr>
              <a:buNone/>
            </a:pPr>
            <a:endParaRPr lang="en-US" dirty="0"/>
          </a:p>
        </p:txBody>
      </p:sp>
    </p:spTree>
    <p:extLst>
      <p:ext uri="{BB962C8B-B14F-4D97-AF65-F5344CB8AC3E}">
        <p14:creationId xmlns:p14="http://schemas.microsoft.com/office/powerpoint/2010/main" val="2312434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a:bodyPr>
          <a:lstStyle/>
          <a:p>
            <a:pPr>
              <a:buFont typeface="Wingdings" panose="05000000000000000000" pitchFamily="2" charset="2"/>
              <a:buChar char="Ø"/>
            </a:pPr>
            <a:r>
              <a:rPr lang="en-US" dirty="0" smtClean="0">
                <a:latin typeface="Book Antiqua" panose="02040602050305030304" pitchFamily="18" charset="0"/>
              </a:rPr>
              <a:t>Recitals: identify conservation values protected by easement</a:t>
            </a:r>
          </a:p>
          <a:p>
            <a:pPr lvl="2">
              <a:buFont typeface="Wingdings" panose="05000000000000000000" pitchFamily="2" charset="2"/>
              <a:buChar char="Ø"/>
            </a:pPr>
            <a:r>
              <a:rPr lang="en-US" sz="2800" dirty="0" smtClean="0">
                <a:latin typeface="Book Antiqua" panose="02040602050305030304" pitchFamily="18" charset="0"/>
              </a:rPr>
              <a:t>Open space supported by government policy</a:t>
            </a:r>
          </a:p>
          <a:p>
            <a:pPr lvl="2">
              <a:buFont typeface="Wingdings" panose="05000000000000000000" pitchFamily="2" charset="2"/>
              <a:buChar char="Ø"/>
            </a:pPr>
            <a:r>
              <a:rPr lang="en-US" sz="2800" dirty="0" smtClean="0">
                <a:latin typeface="Book Antiqua" panose="02040602050305030304" pitchFamily="18" charset="0"/>
              </a:rPr>
              <a:t>Open space preserving </a:t>
            </a:r>
            <a:r>
              <a:rPr lang="en-US" sz="2800" dirty="0">
                <a:latin typeface="Book Antiqua" panose="02040602050305030304" pitchFamily="18" charset="0"/>
              </a:rPr>
              <a:t>s</a:t>
            </a:r>
            <a:r>
              <a:rPr lang="en-US" sz="2800" dirty="0" smtClean="0">
                <a:latin typeface="Book Antiqua" panose="02040602050305030304" pitchFamily="18" charset="0"/>
              </a:rPr>
              <a:t>cenic views</a:t>
            </a:r>
          </a:p>
          <a:p>
            <a:pPr lvl="2">
              <a:buFont typeface="Wingdings" panose="05000000000000000000" pitchFamily="2" charset="2"/>
              <a:buChar char="Ø"/>
            </a:pPr>
            <a:r>
              <a:rPr lang="en-US" sz="2800" dirty="0" smtClean="0">
                <a:latin typeface="Book Antiqua" panose="02040602050305030304" pitchFamily="18" charset="0"/>
              </a:rPr>
              <a:t>Natural habitat</a:t>
            </a:r>
          </a:p>
          <a:p>
            <a:pPr lvl="2">
              <a:buFont typeface="Wingdings" panose="05000000000000000000" pitchFamily="2" charset="2"/>
              <a:buChar char="Ø"/>
            </a:pPr>
            <a:endParaRPr lang="en-US" sz="2800" dirty="0">
              <a:latin typeface="Book Antiqua" panose="02040602050305030304" pitchFamily="18" charset="0"/>
            </a:endParaRPr>
          </a:p>
          <a:p>
            <a:pPr lvl="2">
              <a:buFont typeface="Wingdings" panose="05000000000000000000" pitchFamily="2" charset="2"/>
              <a:buChar char="Ø"/>
            </a:pPr>
            <a:r>
              <a:rPr lang="en-US" sz="2800" dirty="0" smtClean="0">
                <a:latin typeface="Book Antiqua" panose="02040602050305030304" pitchFamily="18" charset="0"/>
              </a:rPr>
              <a:t>Less common: historic preservation, public access</a:t>
            </a:r>
          </a:p>
          <a:p>
            <a:pPr lvl="2">
              <a:buFont typeface="Wingdings" panose="05000000000000000000" pitchFamily="2" charset="2"/>
              <a:buChar char="Ø"/>
            </a:pPr>
            <a:endParaRPr lang="en-US" sz="2800" dirty="0">
              <a:latin typeface="Book Antiqua" panose="02040602050305030304" pitchFamily="18" charset="0"/>
            </a:endParaRPr>
          </a:p>
          <a:p>
            <a:pPr lvl="2">
              <a:buFont typeface="Wingdings" panose="05000000000000000000" pitchFamily="2" charset="2"/>
              <a:buChar char="Ø"/>
            </a:pPr>
            <a:r>
              <a:rPr lang="en-US" sz="2800" dirty="0" smtClean="0">
                <a:latin typeface="Book Antiqua" panose="02040602050305030304" pitchFamily="18" charset="0"/>
              </a:rPr>
              <a:t>Very often more than one conservation value protected.</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833751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pPr>
              <a:buFont typeface="Wingdings" panose="05000000000000000000" pitchFamily="2" charset="2"/>
              <a:buChar char="Ø"/>
            </a:pPr>
            <a:r>
              <a:rPr lang="en-US" dirty="0" smtClean="0">
                <a:latin typeface="Book Antiqua" panose="02040602050305030304" pitchFamily="18" charset="0"/>
              </a:rPr>
              <a:t>Permitted uses section</a:t>
            </a:r>
          </a:p>
          <a:p>
            <a:pPr lvl="1">
              <a:buFont typeface="Wingdings" panose="05000000000000000000" pitchFamily="2" charset="2"/>
              <a:buChar char="Ø"/>
            </a:pPr>
            <a:r>
              <a:rPr lang="en-US" sz="2400" dirty="0" smtClean="0">
                <a:latin typeface="Book Antiqua" panose="02040602050305030304" pitchFamily="18" charset="0"/>
              </a:rPr>
              <a:t>Specifies what uses of the property are expressly permitted.</a:t>
            </a:r>
          </a:p>
          <a:p>
            <a:pPr lvl="1">
              <a:buFont typeface="Wingdings" panose="05000000000000000000" pitchFamily="2" charset="2"/>
              <a:buChar char="Ø"/>
            </a:pPr>
            <a:r>
              <a:rPr lang="en-US" dirty="0" smtClean="0">
                <a:latin typeface="Book Antiqua" panose="02040602050305030304" pitchFamily="18" charset="0"/>
              </a:rPr>
              <a:t>Typically addresses:</a:t>
            </a:r>
          </a:p>
          <a:p>
            <a:pPr lvl="2">
              <a:buFont typeface="Wingdings" panose="05000000000000000000" pitchFamily="2" charset="2"/>
              <a:buChar char="Ø"/>
            </a:pPr>
            <a:r>
              <a:rPr lang="en-US" sz="2000" dirty="0" smtClean="0">
                <a:latin typeface="Book Antiqua" panose="02040602050305030304" pitchFamily="18" charset="0"/>
              </a:rPr>
              <a:t>Any rights to subdivide the property</a:t>
            </a:r>
          </a:p>
          <a:p>
            <a:pPr lvl="2">
              <a:buFont typeface="Wingdings" panose="05000000000000000000" pitchFamily="2" charset="2"/>
              <a:buChar char="Ø"/>
            </a:pPr>
            <a:r>
              <a:rPr lang="en-US" dirty="0" smtClean="0">
                <a:latin typeface="Book Antiqua" panose="02040602050305030304" pitchFamily="18" charset="0"/>
              </a:rPr>
              <a:t>Any rights to construct structures and improvements: where, how many, number of residences, outbuildings, and any notice and approval requirements</a:t>
            </a:r>
          </a:p>
          <a:p>
            <a:pPr lvl="2">
              <a:buFont typeface="Wingdings" panose="05000000000000000000" pitchFamily="2" charset="2"/>
              <a:buChar char="Ø"/>
            </a:pPr>
            <a:r>
              <a:rPr lang="en-US" sz="2000" dirty="0" smtClean="0">
                <a:latin typeface="Book Antiqua" panose="02040602050305030304" pitchFamily="18" charset="0"/>
              </a:rPr>
              <a:t>Roads</a:t>
            </a:r>
          </a:p>
          <a:p>
            <a:pPr lvl="2">
              <a:buFont typeface="Wingdings" panose="05000000000000000000" pitchFamily="2" charset="2"/>
              <a:buChar char="Ø"/>
            </a:pPr>
            <a:r>
              <a:rPr lang="en-US" sz="2000" dirty="0" smtClean="0">
                <a:latin typeface="Book Antiqua" panose="02040602050305030304" pitchFamily="18" charset="0"/>
              </a:rPr>
              <a:t>Utilities</a:t>
            </a:r>
          </a:p>
          <a:p>
            <a:pPr lvl="2">
              <a:buFont typeface="Wingdings" panose="05000000000000000000" pitchFamily="2" charset="2"/>
              <a:buChar char="Ø"/>
            </a:pPr>
            <a:r>
              <a:rPr lang="en-US" dirty="0">
                <a:latin typeface="Book Antiqua" panose="02040602050305030304" pitchFamily="18" charset="0"/>
              </a:rPr>
              <a:t>C</a:t>
            </a:r>
            <a:r>
              <a:rPr lang="en-US" sz="2000" dirty="0" smtClean="0">
                <a:latin typeface="Book Antiqua" panose="02040602050305030304" pitchFamily="18" charset="0"/>
              </a:rPr>
              <a:t>ommercial activities</a:t>
            </a:r>
          </a:p>
          <a:p>
            <a:pPr lvl="2">
              <a:buFont typeface="Wingdings" panose="05000000000000000000" pitchFamily="2" charset="2"/>
              <a:buChar char="Ø"/>
            </a:pPr>
            <a:r>
              <a:rPr lang="en-US" dirty="0" smtClean="0">
                <a:latin typeface="Book Antiqua" panose="02040602050305030304" pitchFamily="18" charset="0"/>
              </a:rPr>
              <a:t>Sub-surface mineral development</a:t>
            </a:r>
          </a:p>
          <a:p>
            <a:pPr lvl="2">
              <a:buFont typeface="Wingdings" panose="05000000000000000000" pitchFamily="2" charset="2"/>
              <a:buChar char="Ø"/>
            </a:pPr>
            <a:r>
              <a:rPr lang="en-US" sz="2000" dirty="0" smtClean="0">
                <a:latin typeface="Book Antiqua" panose="02040602050305030304" pitchFamily="18" charset="0"/>
              </a:rPr>
              <a:t>Timber harvest</a:t>
            </a:r>
          </a:p>
          <a:p>
            <a:pPr lvl="2">
              <a:buFont typeface="Wingdings" panose="05000000000000000000" pitchFamily="2" charset="2"/>
              <a:buChar char="Ø"/>
            </a:pPr>
            <a:r>
              <a:rPr lang="en-US" dirty="0" smtClean="0">
                <a:latin typeface="Book Antiqua" panose="02040602050305030304" pitchFamily="18" charset="0"/>
              </a:rPr>
              <a:t>Agricultural activities</a:t>
            </a:r>
          </a:p>
          <a:p>
            <a:pPr lvl="2">
              <a:buFont typeface="Wingdings" panose="05000000000000000000" pitchFamily="2" charset="2"/>
              <a:buChar char="Ø"/>
            </a:pPr>
            <a:r>
              <a:rPr lang="en-US" sz="2000" dirty="0" smtClean="0">
                <a:latin typeface="Book Antiqua" panose="02040602050305030304" pitchFamily="18" charset="0"/>
              </a:rPr>
              <a:t>Habitat protections</a:t>
            </a:r>
          </a:p>
          <a:p>
            <a:pPr lvl="2">
              <a:buFont typeface="Wingdings" panose="05000000000000000000" pitchFamily="2" charset="2"/>
              <a:buChar char="Ø"/>
            </a:pPr>
            <a:endParaRPr lang="en-US" dirty="0" smtClean="0">
              <a:latin typeface="Book Antiqua" panose="02040602050305030304" pitchFamily="18" charset="0"/>
            </a:endParaRPr>
          </a:p>
          <a:p>
            <a:pPr lvl="1">
              <a:buFont typeface="Wingdings" panose="05000000000000000000" pitchFamily="2" charset="2"/>
              <a:buChar char="Ø"/>
            </a:pPr>
            <a:r>
              <a:rPr lang="en-US" dirty="0">
                <a:latin typeface="Book Antiqua" panose="02040602050305030304" pitchFamily="18" charset="0"/>
              </a:rPr>
              <a:t>Pay special attention to reserved rights that must be designated as part of transfer of a portion of easement property.  Critical to understand what rights go with the property you are buying or selling.</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562970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How to read a conservation easement</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pPr>
              <a:buFont typeface="Wingdings" panose="05000000000000000000" pitchFamily="2" charset="2"/>
              <a:buChar char="Ø"/>
            </a:pPr>
            <a:r>
              <a:rPr lang="en-US" dirty="0" smtClean="0">
                <a:latin typeface="Book Antiqua" panose="02040602050305030304" pitchFamily="18" charset="0"/>
              </a:rPr>
              <a:t>Prohibited uses section</a:t>
            </a:r>
          </a:p>
          <a:p>
            <a:pPr lvl="1">
              <a:buFont typeface="Wingdings" panose="05000000000000000000" pitchFamily="2" charset="2"/>
              <a:buChar char="Ø"/>
            </a:pPr>
            <a:r>
              <a:rPr lang="en-US" sz="2400" dirty="0" smtClean="0">
                <a:latin typeface="Book Antiqua" panose="02040602050305030304" pitchFamily="18" charset="0"/>
              </a:rPr>
              <a:t>Specifies what uses of the property are expressly prohibited.</a:t>
            </a:r>
          </a:p>
          <a:p>
            <a:pPr lvl="1">
              <a:buFont typeface="Wingdings" panose="05000000000000000000" pitchFamily="2" charset="2"/>
              <a:buChar char="Ø"/>
            </a:pPr>
            <a:r>
              <a:rPr lang="en-US" dirty="0" smtClean="0">
                <a:latin typeface="Book Antiqua" panose="02040602050305030304" pitchFamily="18" charset="0"/>
              </a:rPr>
              <a:t>Typically addresses:</a:t>
            </a:r>
          </a:p>
          <a:p>
            <a:pPr lvl="2">
              <a:buFont typeface="Wingdings" panose="05000000000000000000" pitchFamily="2" charset="2"/>
              <a:buChar char="Ø"/>
            </a:pPr>
            <a:r>
              <a:rPr lang="en-US" sz="2000" dirty="0" smtClean="0">
                <a:latin typeface="Book Antiqua" panose="02040602050305030304" pitchFamily="18" charset="0"/>
              </a:rPr>
              <a:t>Subdivision</a:t>
            </a:r>
          </a:p>
          <a:p>
            <a:pPr lvl="2">
              <a:buFont typeface="Wingdings" panose="05000000000000000000" pitchFamily="2" charset="2"/>
              <a:buChar char="Ø"/>
            </a:pPr>
            <a:r>
              <a:rPr lang="en-US" dirty="0" smtClean="0">
                <a:latin typeface="Book Antiqua" panose="02040602050305030304" pitchFamily="18" charset="0"/>
              </a:rPr>
              <a:t>Construction</a:t>
            </a:r>
          </a:p>
          <a:p>
            <a:pPr lvl="2">
              <a:buFont typeface="Wingdings" panose="05000000000000000000" pitchFamily="2" charset="2"/>
              <a:buChar char="Ø"/>
            </a:pPr>
            <a:r>
              <a:rPr lang="en-US" dirty="0" smtClean="0">
                <a:latin typeface="Book Antiqua" panose="02040602050305030304" pitchFamily="18" charset="0"/>
              </a:rPr>
              <a:t>Dumping</a:t>
            </a:r>
          </a:p>
          <a:p>
            <a:pPr lvl="2">
              <a:buFont typeface="Wingdings" panose="05000000000000000000" pitchFamily="2" charset="2"/>
              <a:buChar char="Ø"/>
            </a:pPr>
            <a:r>
              <a:rPr lang="en-US" dirty="0" smtClean="0">
                <a:latin typeface="Book Antiqua" panose="02040602050305030304" pitchFamily="18" charset="0"/>
              </a:rPr>
              <a:t>Roads and utilities</a:t>
            </a:r>
          </a:p>
          <a:p>
            <a:pPr lvl="2">
              <a:buFont typeface="Wingdings" panose="05000000000000000000" pitchFamily="2" charset="2"/>
              <a:buChar char="Ø"/>
            </a:pPr>
            <a:r>
              <a:rPr lang="en-US" dirty="0" smtClean="0">
                <a:latin typeface="Book Antiqua" panose="02040602050305030304" pitchFamily="18" charset="0"/>
              </a:rPr>
              <a:t>Timber harvest</a:t>
            </a:r>
          </a:p>
          <a:p>
            <a:pPr lvl="2">
              <a:buFont typeface="Wingdings" panose="05000000000000000000" pitchFamily="2" charset="2"/>
              <a:buChar char="Ø"/>
            </a:pPr>
            <a:r>
              <a:rPr lang="en-US" dirty="0" smtClean="0">
                <a:latin typeface="Book Antiqua" panose="02040602050305030304" pitchFamily="18" charset="0"/>
              </a:rPr>
              <a:t>C</a:t>
            </a:r>
            <a:r>
              <a:rPr lang="en-US" sz="2000" dirty="0" smtClean="0">
                <a:latin typeface="Book Antiqua" panose="02040602050305030304" pitchFamily="18" charset="0"/>
              </a:rPr>
              <a:t>ommercial activities</a:t>
            </a:r>
          </a:p>
          <a:p>
            <a:pPr lvl="2">
              <a:buFont typeface="Wingdings" panose="05000000000000000000" pitchFamily="2" charset="2"/>
              <a:buChar char="Ø"/>
            </a:pPr>
            <a:r>
              <a:rPr lang="en-US" dirty="0" smtClean="0">
                <a:latin typeface="Book Antiqua" panose="02040602050305030304" pitchFamily="18" charset="0"/>
              </a:rPr>
              <a:t>Sub-surface mineral development</a:t>
            </a:r>
          </a:p>
          <a:p>
            <a:pPr lvl="2">
              <a:buFont typeface="Wingdings" panose="05000000000000000000" pitchFamily="2" charset="2"/>
              <a:buChar char="Ø"/>
            </a:pPr>
            <a:r>
              <a:rPr lang="en-US" sz="2000" dirty="0" smtClean="0">
                <a:latin typeface="Book Antiqua" panose="02040602050305030304" pitchFamily="18" charset="0"/>
              </a:rPr>
              <a:t>Surface alteration</a:t>
            </a:r>
          </a:p>
          <a:p>
            <a:pPr lvl="2">
              <a:buFont typeface="Wingdings" panose="05000000000000000000" pitchFamily="2" charset="2"/>
              <a:buChar char="Ø"/>
            </a:pPr>
            <a:endParaRPr lang="en-US" dirty="0" smtClean="0">
              <a:latin typeface="Book Antiqua" panose="02040602050305030304" pitchFamily="18" charset="0"/>
            </a:endParaRPr>
          </a:p>
          <a:p>
            <a:pPr marL="0" indent="0">
              <a:buNone/>
            </a:pPr>
            <a:r>
              <a:rPr lang="en-US" dirty="0" smtClean="0">
                <a:latin typeface="Book Antiqua" panose="02040602050305030304" pitchFamily="18" charset="0"/>
              </a:rPr>
              <a:t>The “flip side” of many items specified in the permitted uses section.</a:t>
            </a:r>
          </a:p>
          <a:p>
            <a:pPr marL="0" indent="0">
              <a:buNone/>
            </a:pPr>
            <a:r>
              <a:rPr lang="en-US" dirty="0" smtClean="0">
                <a:latin typeface="Book Antiqua" panose="02040602050305030304" pitchFamily="18" charset="0"/>
              </a:rPr>
              <a:t>Tracks with protection of conservation values identified in recitals.</a:t>
            </a: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4056329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Land trust-landowner relationship basics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85000" lnSpcReduction="20000"/>
          </a:bodyPr>
          <a:lstStyle/>
          <a:p>
            <a:r>
              <a:rPr lang="en-US" sz="3800" dirty="0" smtClean="0">
                <a:latin typeface="Book Antiqua" panose="02040602050305030304" pitchFamily="18" charset="0"/>
              </a:rPr>
              <a:t>Monitoring</a:t>
            </a:r>
          </a:p>
          <a:p>
            <a:pPr lvl="1"/>
            <a:r>
              <a:rPr lang="en-US" sz="2900" dirty="0" smtClean="0">
                <a:latin typeface="Book Antiqua" panose="02040602050305030304" pitchFamily="18" charset="0"/>
              </a:rPr>
              <a:t>IRS requirement</a:t>
            </a:r>
          </a:p>
          <a:p>
            <a:pPr lvl="1"/>
            <a:r>
              <a:rPr lang="en-US" sz="2900" dirty="0" smtClean="0">
                <a:latin typeface="Book Antiqua" panose="02040602050305030304" pitchFamily="18" charset="0"/>
              </a:rPr>
              <a:t>Typically annual, in-person meeting between land trust monitoring staff and landowner (or landowner’s designated representative)</a:t>
            </a:r>
          </a:p>
          <a:p>
            <a:pPr lvl="1"/>
            <a:r>
              <a:rPr lang="en-US" sz="2900" dirty="0" smtClean="0">
                <a:latin typeface="Book Antiqua" panose="02040602050305030304" pitchFamily="18" charset="0"/>
              </a:rPr>
              <a:t>Ensures all terms of conservation easement are being followed</a:t>
            </a:r>
          </a:p>
          <a:p>
            <a:pPr lvl="1"/>
            <a:r>
              <a:rPr lang="en-US" sz="2900" dirty="0" smtClean="0">
                <a:latin typeface="Book Antiqua" panose="02040602050305030304" pitchFamily="18" charset="0"/>
              </a:rPr>
              <a:t>A great opportunity to exchange ideas and ask questions</a:t>
            </a:r>
          </a:p>
          <a:p>
            <a:pPr lvl="1"/>
            <a:endParaRPr lang="en-US" sz="2900" dirty="0">
              <a:latin typeface="Book Antiqua" panose="02040602050305030304" pitchFamily="18" charset="0"/>
            </a:endParaRPr>
          </a:p>
          <a:p>
            <a:r>
              <a:rPr lang="en-US" sz="3800" dirty="0" smtClean="0">
                <a:latin typeface="Book Antiqua" panose="02040602050305030304" pitchFamily="18" charset="0"/>
              </a:rPr>
              <a:t>Enforcement</a:t>
            </a:r>
          </a:p>
          <a:p>
            <a:pPr lvl="1"/>
            <a:r>
              <a:rPr lang="en-US" sz="2900" dirty="0" smtClean="0">
                <a:latin typeface="Book Antiqua" panose="02040602050305030304" pitchFamily="18" charset="0"/>
              </a:rPr>
              <a:t>Hopefully never necessary!</a:t>
            </a:r>
          </a:p>
          <a:p>
            <a:pPr lvl="1"/>
            <a:r>
              <a:rPr lang="en-US" sz="2900" dirty="0" smtClean="0">
                <a:latin typeface="Book Antiqua" panose="02040602050305030304" pitchFamily="18" charset="0"/>
              </a:rPr>
              <a:t>Approaches range from speedy mutual resolution up to and including litigation.</a:t>
            </a:r>
          </a:p>
          <a:p>
            <a:pPr lvl="1"/>
            <a:r>
              <a:rPr lang="en-US" sz="2900" dirty="0" smtClean="0">
                <a:latin typeface="Book Antiqua" panose="02040602050305030304" pitchFamily="18" charset="0"/>
              </a:rPr>
              <a:t>Land trust is </a:t>
            </a:r>
            <a:r>
              <a:rPr lang="en-US" sz="2900" u="sng" dirty="0" smtClean="0">
                <a:latin typeface="Book Antiqua" panose="02040602050305030304" pitchFamily="18" charset="0"/>
              </a:rPr>
              <a:t>obligated</a:t>
            </a:r>
            <a:r>
              <a:rPr lang="en-US" sz="2900" dirty="0" smtClean="0">
                <a:latin typeface="Book Antiqua" panose="02040602050305030304" pitchFamily="18" charset="0"/>
              </a:rPr>
              <a:t> to enforce easements to keep its tax-exempt status.</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2253234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Land trust-landowner relationship basics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92500" lnSpcReduction="20000"/>
          </a:bodyPr>
          <a:lstStyle/>
          <a:p>
            <a:r>
              <a:rPr lang="en-US" sz="3800" dirty="0" smtClean="0">
                <a:latin typeface="Book Antiqua" panose="02040602050305030304" pitchFamily="18" charset="0"/>
              </a:rPr>
              <a:t>Notice-and-approval </a:t>
            </a:r>
            <a:r>
              <a:rPr lang="en-US" sz="3800" dirty="0">
                <a:latin typeface="Book Antiqua" panose="02040602050305030304" pitchFamily="18" charset="0"/>
              </a:rPr>
              <a:t>provisions</a:t>
            </a:r>
          </a:p>
          <a:p>
            <a:pPr lvl="1"/>
            <a:r>
              <a:rPr lang="en-US" sz="2900" dirty="0">
                <a:latin typeface="Book Antiqua" panose="02040602050305030304" pitchFamily="18" charset="0"/>
              </a:rPr>
              <a:t>Easements are largely “hands off” but read easement carefully—these may be present.</a:t>
            </a:r>
          </a:p>
          <a:p>
            <a:pPr lvl="1"/>
            <a:r>
              <a:rPr lang="en-US" sz="2900" dirty="0">
                <a:latin typeface="Book Antiqua" panose="02040602050305030304" pitchFamily="18" charset="0"/>
              </a:rPr>
              <a:t>Examples </a:t>
            </a:r>
            <a:r>
              <a:rPr lang="en-US" sz="2900" dirty="0" smtClean="0">
                <a:latin typeface="Book Antiqua" panose="02040602050305030304" pitchFamily="18" charset="0"/>
              </a:rPr>
              <a:t>include:</a:t>
            </a:r>
          </a:p>
          <a:p>
            <a:pPr lvl="2"/>
            <a:r>
              <a:rPr lang="en-US" sz="2500" dirty="0" smtClean="0">
                <a:latin typeface="Book Antiqua" panose="02040602050305030304" pitchFamily="18" charset="0"/>
              </a:rPr>
              <a:t>Requiring notice and approval </a:t>
            </a:r>
            <a:r>
              <a:rPr lang="en-US" sz="2500" dirty="0">
                <a:latin typeface="Book Antiqua" panose="02040602050305030304" pitchFamily="18" charset="0"/>
              </a:rPr>
              <a:t>to designate building envelopes </a:t>
            </a:r>
            <a:endParaRPr lang="en-US" sz="2500" dirty="0" smtClean="0">
              <a:latin typeface="Book Antiqua" panose="02040602050305030304" pitchFamily="18" charset="0"/>
            </a:endParaRPr>
          </a:p>
          <a:p>
            <a:pPr lvl="2"/>
            <a:r>
              <a:rPr lang="en-US" sz="2500" dirty="0" smtClean="0">
                <a:latin typeface="Book Antiqua" panose="02040602050305030304" pitchFamily="18" charset="0"/>
              </a:rPr>
              <a:t>Requiring </a:t>
            </a:r>
            <a:r>
              <a:rPr lang="en-US" sz="2500" dirty="0">
                <a:latin typeface="Book Antiqua" panose="02040602050305030304" pitchFamily="18" charset="0"/>
              </a:rPr>
              <a:t>notice and </a:t>
            </a:r>
            <a:r>
              <a:rPr lang="en-US" sz="2500" dirty="0" smtClean="0">
                <a:latin typeface="Book Antiqua" panose="02040602050305030304" pitchFamily="18" charset="0"/>
              </a:rPr>
              <a:t>approval to construct some or all structures</a:t>
            </a:r>
          </a:p>
          <a:p>
            <a:pPr lvl="2"/>
            <a:r>
              <a:rPr lang="en-US" sz="2500" dirty="0" smtClean="0">
                <a:latin typeface="Book Antiqua" panose="02040602050305030304" pitchFamily="18" charset="0"/>
              </a:rPr>
              <a:t>Approval to build roads or utilities</a:t>
            </a:r>
          </a:p>
          <a:p>
            <a:pPr lvl="2"/>
            <a:r>
              <a:rPr lang="en-US" sz="2500" dirty="0" smtClean="0">
                <a:latin typeface="Book Antiqua" panose="02040602050305030304" pitchFamily="18" charset="0"/>
              </a:rPr>
              <a:t>Agreement on grazing/management plan</a:t>
            </a:r>
          </a:p>
          <a:p>
            <a:pPr lvl="2"/>
            <a:r>
              <a:rPr lang="en-US" sz="2500" dirty="0" smtClean="0">
                <a:latin typeface="Book Antiqua" panose="02040602050305030304" pitchFamily="18" charset="0"/>
              </a:rPr>
              <a:t>Agreement on timber </a:t>
            </a:r>
            <a:r>
              <a:rPr lang="en-US" sz="2500" dirty="0">
                <a:latin typeface="Book Antiqua" panose="02040602050305030304" pitchFamily="18" charset="0"/>
              </a:rPr>
              <a:t>harvest </a:t>
            </a:r>
            <a:r>
              <a:rPr lang="en-US" sz="2500" dirty="0" smtClean="0">
                <a:latin typeface="Book Antiqua" panose="02040602050305030304" pitchFamily="18" charset="0"/>
              </a:rPr>
              <a:t>plans</a:t>
            </a:r>
          </a:p>
          <a:p>
            <a:pPr lvl="2"/>
            <a:r>
              <a:rPr lang="en-US" sz="2500" dirty="0" smtClean="0">
                <a:latin typeface="Book Antiqua" panose="02040602050305030304" pitchFamily="18" charset="0"/>
              </a:rPr>
              <a:t>Notification </a:t>
            </a:r>
            <a:r>
              <a:rPr lang="en-US" sz="2500" dirty="0">
                <a:latin typeface="Book Antiqua" panose="02040602050305030304" pitchFamily="18" charset="0"/>
              </a:rPr>
              <a:t>if mineral development is to </a:t>
            </a:r>
            <a:r>
              <a:rPr lang="en-US" sz="2500" dirty="0" smtClean="0">
                <a:latin typeface="Book Antiqua" panose="02040602050305030304" pitchFamily="18" charset="0"/>
              </a:rPr>
              <a:t>occur</a:t>
            </a:r>
          </a:p>
          <a:p>
            <a:pPr lvl="2"/>
            <a:r>
              <a:rPr lang="en-US" sz="2500" dirty="0" smtClean="0">
                <a:latin typeface="Book Antiqua" panose="02040602050305030304" pitchFamily="18" charset="0"/>
              </a:rPr>
              <a:t>ALE plans</a:t>
            </a:r>
            <a:endParaRPr lang="en-US" sz="2500" dirty="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3408517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Real estate transactions involving easement properties</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fontScale="77500" lnSpcReduction="20000"/>
          </a:bodyPr>
          <a:lstStyle/>
          <a:p>
            <a:r>
              <a:rPr lang="en-US" sz="3400" dirty="0" smtClean="0">
                <a:latin typeface="Book Antiqua" panose="02040602050305030304" pitchFamily="18" charset="0"/>
              </a:rPr>
              <a:t>Land trusts </a:t>
            </a:r>
            <a:r>
              <a:rPr lang="en-US" sz="3400" u="sng" dirty="0" smtClean="0">
                <a:latin typeface="Book Antiqua" panose="02040602050305030304" pitchFamily="18" charset="0"/>
              </a:rPr>
              <a:t>are not parties</a:t>
            </a:r>
            <a:r>
              <a:rPr lang="en-US" sz="3400" dirty="0" smtClean="0">
                <a:latin typeface="Book Antiqua" panose="02040602050305030304" pitchFamily="18" charset="0"/>
              </a:rPr>
              <a:t> to real estate transactions involving easement properties.</a:t>
            </a:r>
          </a:p>
          <a:p>
            <a:r>
              <a:rPr lang="en-US" sz="3400" dirty="0" smtClean="0">
                <a:latin typeface="Book Antiqua" panose="02040602050305030304" pitchFamily="18" charset="0"/>
              </a:rPr>
              <a:t>This means land trusts typically cannot make representations or warranties to prospective purchasers regarding the conservation easement.  Land trusts typically never provide easement interpretations to anyone but the landowner, but this is especially so in the case of a potential real estate transaction. </a:t>
            </a:r>
            <a:r>
              <a:rPr lang="en-US" sz="3400" dirty="0">
                <a:latin typeface="Book Antiqua" panose="02040602050305030304" pitchFamily="18" charset="0"/>
              </a:rPr>
              <a:t>Amendments cannot be discussed with anyone but the landowner.</a:t>
            </a:r>
          </a:p>
          <a:p>
            <a:r>
              <a:rPr lang="en-US" sz="3400" dirty="0" smtClean="0">
                <a:latin typeface="Book Antiqua" panose="02040602050305030304" pitchFamily="18" charset="0"/>
              </a:rPr>
              <a:t>Potential solution: read the easement!  (Or ask seller to ask land trust for interpretation.) </a:t>
            </a:r>
            <a:r>
              <a:rPr lang="en-US" sz="3400" dirty="0">
                <a:latin typeface="Book Antiqua" panose="02040602050305030304" pitchFamily="18" charset="0"/>
              </a:rPr>
              <a:t>Consult </a:t>
            </a:r>
            <a:r>
              <a:rPr lang="en-US" sz="3400" dirty="0" smtClean="0">
                <a:latin typeface="Book Antiqua" panose="02040602050305030304" pitchFamily="18" charset="0"/>
              </a:rPr>
              <a:t>an attorney familiar </a:t>
            </a:r>
            <a:r>
              <a:rPr lang="en-US" sz="3400" dirty="0">
                <a:latin typeface="Book Antiqua" panose="02040602050305030304" pitchFamily="18" charset="0"/>
              </a:rPr>
              <a:t>with conservation easements on meaning of easement terms</a:t>
            </a:r>
            <a:r>
              <a:rPr lang="en-US" sz="3400" dirty="0" smtClean="0">
                <a:latin typeface="Book Antiqua" panose="02040602050305030304" pitchFamily="18" charset="0"/>
              </a:rPr>
              <a:t>.</a:t>
            </a:r>
          </a:p>
          <a:p>
            <a:r>
              <a:rPr lang="en-US" sz="3400" dirty="0" smtClean="0">
                <a:latin typeface="Book Antiqua" panose="02040602050305030304" pitchFamily="18" charset="0"/>
              </a:rPr>
              <a:t>Read the easement!  </a:t>
            </a:r>
            <a:endParaRPr lang="en-US" dirty="0" smtClean="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722165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Book Antiqua" panose="02040602050305030304" pitchFamily="18" charset="0"/>
              </a:rPr>
              <a:t>Real estate transactions involving easement properties</a:t>
            </a:r>
          </a:p>
        </p:txBody>
      </p:sp>
      <p:sp>
        <p:nvSpPr>
          <p:cNvPr id="5" name="Content Placeholder 4"/>
          <p:cNvSpPr>
            <a:spLocks noGrp="1"/>
          </p:cNvSpPr>
          <p:nvPr>
            <p:ph idx="1"/>
          </p:nvPr>
        </p:nvSpPr>
        <p:spPr/>
        <p:txBody>
          <a:bodyPr>
            <a:normAutofit fontScale="47500" lnSpcReduction="20000"/>
          </a:bodyPr>
          <a:lstStyle/>
          <a:p>
            <a:r>
              <a:rPr lang="en-US" sz="5100" dirty="0">
                <a:latin typeface="Book Antiqua" panose="02040602050305030304" pitchFamily="18" charset="0"/>
              </a:rPr>
              <a:t>Conservation easement properties will be less expensive than comparable unencumbered properties, so they may be very attractive if the buyer is comfortable with the easement’s restrictions</a:t>
            </a:r>
            <a:r>
              <a:rPr lang="en-US" sz="5100" dirty="0" smtClean="0">
                <a:latin typeface="Book Antiqua" panose="02040602050305030304" pitchFamily="18" charset="0"/>
              </a:rPr>
              <a:t>.</a:t>
            </a:r>
          </a:p>
          <a:p>
            <a:endParaRPr lang="en-US" sz="5100" dirty="0">
              <a:latin typeface="Book Antiqua" panose="02040602050305030304" pitchFamily="18" charset="0"/>
            </a:endParaRPr>
          </a:p>
          <a:p>
            <a:r>
              <a:rPr lang="en-US" sz="5100" dirty="0">
                <a:latin typeface="Book Antiqua" panose="02040602050305030304" pitchFamily="18" charset="0"/>
              </a:rPr>
              <a:t>Many easement properties are in “conservation neighborhoods” that avoid the potential for views or habitat to be negatively affected by future development</a:t>
            </a:r>
            <a:r>
              <a:rPr lang="en-US" sz="5100" dirty="0" smtClean="0">
                <a:latin typeface="Book Antiqua" panose="02040602050305030304" pitchFamily="18" charset="0"/>
              </a:rPr>
              <a:t>.  MLR’s website has a helpful “Conservation Atlas” tool: </a:t>
            </a:r>
            <a:r>
              <a:rPr lang="en-US" sz="5100" dirty="0" smtClean="0">
                <a:latin typeface="Book Antiqua" panose="02040602050305030304" pitchFamily="18" charset="0"/>
                <a:hlinkClick r:id="rId3"/>
              </a:rPr>
              <a:t>www.mtlandreliance.org</a:t>
            </a:r>
            <a:r>
              <a:rPr lang="en-US" sz="5100" dirty="0" smtClean="0">
                <a:latin typeface="Book Antiqua" panose="02040602050305030304" pitchFamily="18" charset="0"/>
              </a:rPr>
              <a:t> </a:t>
            </a:r>
          </a:p>
          <a:p>
            <a:endParaRPr lang="en-US" sz="5100" dirty="0">
              <a:latin typeface="Book Antiqua" panose="02040602050305030304" pitchFamily="18" charset="0"/>
            </a:endParaRPr>
          </a:p>
          <a:p>
            <a:r>
              <a:rPr lang="en-US" sz="5100" dirty="0">
                <a:latin typeface="Book Antiqua" panose="02040602050305030304" pitchFamily="18" charset="0"/>
              </a:rPr>
              <a:t>Properties well-suited for conservation </a:t>
            </a:r>
            <a:r>
              <a:rPr lang="en-US" sz="5100" i="1" dirty="0">
                <a:latin typeface="Book Antiqua" panose="02040602050305030304" pitchFamily="18" charset="0"/>
              </a:rPr>
              <a:t>without </a:t>
            </a:r>
            <a:r>
              <a:rPr lang="en-US" sz="5100" dirty="0">
                <a:latin typeface="Book Antiqua" panose="02040602050305030304" pitchFamily="18" charset="0"/>
              </a:rPr>
              <a:t>an easement offer the potential for a </a:t>
            </a:r>
            <a:r>
              <a:rPr lang="en-US" sz="5100" dirty="0" smtClean="0">
                <a:latin typeface="Book Antiqua" panose="02040602050305030304" pitchFamily="18" charset="0"/>
              </a:rPr>
              <a:t>future income </a:t>
            </a:r>
            <a:r>
              <a:rPr lang="en-US" sz="5100" dirty="0">
                <a:latin typeface="Book Antiqua" panose="02040602050305030304" pitchFamily="18" charset="0"/>
              </a:rPr>
              <a:t>tax benefit for prospective buyers.  Land trusts may be able to offer preliminary thoughts on the potential for a successful project</a:t>
            </a:r>
            <a:r>
              <a:rPr lang="en-US" sz="5100" dirty="0" smtClean="0">
                <a:latin typeface="Book Antiqua" panose="02040602050305030304" pitchFamily="18" charset="0"/>
              </a:rPr>
              <a:t>.</a:t>
            </a:r>
            <a:endParaRPr lang="en-US" dirty="0" smtClean="0">
              <a:latin typeface="Book Antiqua" panose="02040602050305030304" pitchFamily="18" charset="0"/>
            </a:endParaRPr>
          </a:p>
          <a:p>
            <a:pPr marL="0" indent="0">
              <a:buNone/>
            </a:pPr>
            <a:r>
              <a:rPr lang="en-US" dirty="0">
                <a:latin typeface="Book Antiqua" panose="02040602050305030304" pitchFamily="18" charset="0"/>
              </a:rPr>
              <a:t>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766151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Amendment of conservation easements</a:t>
            </a:r>
            <a:endParaRPr lang="en-US" dirty="0">
              <a:latin typeface="Book Antiqua" panose="02040602050305030304" pitchFamily="18" charset="0"/>
            </a:endParaRPr>
          </a:p>
        </p:txBody>
      </p:sp>
      <p:sp>
        <p:nvSpPr>
          <p:cNvPr id="3" name="Content Placeholder 2"/>
          <p:cNvSpPr>
            <a:spLocks noGrp="1"/>
          </p:cNvSpPr>
          <p:nvPr>
            <p:ph idx="1"/>
          </p:nvPr>
        </p:nvSpPr>
        <p:spPr/>
        <p:txBody>
          <a:bodyPr>
            <a:noAutofit/>
          </a:bodyPr>
          <a:lstStyle/>
          <a:p>
            <a:r>
              <a:rPr lang="en-US" dirty="0" smtClean="0">
                <a:latin typeface="Book Antiqua" panose="02040602050305030304" pitchFamily="18" charset="0"/>
              </a:rPr>
              <a:t>Conservation easements are very, very rarely amended.  They are never terminated.</a:t>
            </a:r>
          </a:p>
          <a:p>
            <a:r>
              <a:rPr lang="en-US" dirty="0" smtClean="0">
                <a:latin typeface="Book Antiqua" panose="02040602050305030304" pitchFamily="18" charset="0"/>
              </a:rPr>
              <a:t>Prospective purchasers of conservation easement property should </a:t>
            </a:r>
            <a:r>
              <a:rPr lang="en-US" u="sng" dirty="0" smtClean="0">
                <a:latin typeface="Book Antiqua" panose="02040602050305030304" pitchFamily="18" charset="0"/>
              </a:rPr>
              <a:t>never</a:t>
            </a:r>
            <a:r>
              <a:rPr lang="en-US" dirty="0" smtClean="0">
                <a:latin typeface="Book Antiqua" panose="02040602050305030304" pitchFamily="18" charset="0"/>
              </a:rPr>
              <a:t> decide to purchase a property if they cannot live with the easement </a:t>
            </a:r>
            <a:r>
              <a:rPr lang="en-US" u="sng" dirty="0" smtClean="0">
                <a:latin typeface="Book Antiqua" panose="02040602050305030304" pitchFamily="18" charset="0"/>
              </a:rPr>
              <a:t>as written</a:t>
            </a:r>
            <a:r>
              <a:rPr lang="en-US" dirty="0" smtClean="0">
                <a:latin typeface="Book Antiqua" panose="02040602050305030304" pitchFamily="18" charset="0"/>
              </a:rPr>
              <a:t>.  The land trust is not obligated to agree to an amendment request and the IRS takes an extremely aggressive approach to whether amendments are permissible.</a:t>
            </a:r>
          </a:p>
          <a:p>
            <a:r>
              <a:rPr lang="en-US" dirty="0" smtClean="0">
                <a:latin typeface="Book Antiqua" panose="02040602050305030304" pitchFamily="18" charset="0"/>
              </a:rPr>
              <a:t>Amendments can be costly and time-consuming, even if the proposal is ultimately rejected.</a:t>
            </a:r>
          </a:p>
          <a:p>
            <a:r>
              <a:rPr lang="en-US" dirty="0" smtClean="0">
                <a:latin typeface="Book Antiqua" panose="02040602050305030304" pitchFamily="18" charset="0"/>
              </a:rPr>
              <a:t>Successful amendments typically involve adding acreage to the easement and/or eliminating reserved rights to subdivide or develop the property.</a:t>
            </a:r>
            <a:endParaRPr lang="en-US" sz="3200" dirty="0" smtClean="0">
              <a:latin typeface="Book Antiqua" panose="02040602050305030304" pitchFamily="18" charset="0"/>
            </a:endParaRPr>
          </a:p>
        </p:txBody>
      </p:sp>
    </p:spTree>
    <p:extLst>
      <p:ext uri="{BB962C8B-B14F-4D97-AF65-F5344CB8AC3E}">
        <p14:creationId xmlns:p14="http://schemas.microsoft.com/office/powerpoint/2010/main" val="3547380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573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ook Antiqua" panose="02040602050305030304" pitchFamily="18" charset="0"/>
              </a:rPr>
              <a:t>Amendment of conservation easements</a:t>
            </a:r>
            <a:endParaRPr lang="en-US" dirty="0">
              <a:latin typeface="Book Antiqua" panose="02040602050305030304" pitchFamily="18" charset="0"/>
            </a:endParaRPr>
          </a:p>
        </p:txBody>
      </p:sp>
      <p:sp>
        <p:nvSpPr>
          <p:cNvPr id="3" name="Content Placeholder 2"/>
          <p:cNvSpPr>
            <a:spLocks noGrp="1"/>
          </p:cNvSpPr>
          <p:nvPr>
            <p:ph idx="1"/>
          </p:nvPr>
        </p:nvSpPr>
        <p:spPr/>
        <p:txBody>
          <a:bodyPr>
            <a:noAutofit/>
          </a:bodyPr>
          <a:lstStyle/>
          <a:p>
            <a:r>
              <a:rPr lang="en-US" dirty="0">
                <a:latin typeface="Book Antiqua" panose="02040602050305030304" pitchFamily="18" charset="0"/>
              </a:rPr>
              <a:t>The Land Trust Alliance’s </a:t>
            </a:r>
            <a:r>
              <a:rPr lang="en-US" i="1" dirty="0">
                <a:latin typeface="Book Antiqua" panose="02040602050305030304" pitchFamily="18" charset="0"/>
              </a:rPr>
              <a:t>Model Conservation Easement</a:t>
            </a:r>
            <a:r>
              <a:rPr lang="en-US" dirty="0">
                <a:latin typeface="Book Antiqua" panose="02040602050305030304" pitchFamily="18" charset="0"/>
              </a:rPr>
              <a:t> allows the donor and donee organization to amend the easement jointly, provided the amendments are:</a:t>
            </a:r>
          </a:p>
          <a:p>
            <a:pPr marL="914400" lvl="1" indent="-514350">
              <a:buAutoNum type="arabicParenBoth"/>
            </a:pPr>
            <a:r>
              <a:rPr lang="en-US" sz="2000" dirty="0">
                <a:latin typeface="Book Antiqua" panose="02040602050305030304" pitchFamily="18" charset="0"/>
              </a:rPr>
              <a:t>consistent with the purposes of the easement,</a:t>
            </a:r>
          </a:p>
          <a:p>
            <a:pPr marL="914400" lvl="1" indent="-514350">
              <a:buAutoNum type="arabicParenBoth"/>
            </a:pPr>
            <a:r>
              <a:rPr lang="en-US" sz="2000" dirty="0">
                <a:latin typeface="Book Antiqua" panose="02040602050305030304" pitchFamily="18" charset="0"/>
              </a:rPr>
              <a:t>do not affect the status or qualification of the easement or the easement holder under applicable laws, including federal income tax laws, and</a:t>
            </a:r>
          </a:p>
          <a:p>
            <a:pPr marL="914400" lvl="1" indent="-514350">
              <a:buAutoNum type="arabicParenBoth"/>
            </a:pPr>
            <a:r>
              <a:rPr lang="en-US" sz="2000" dirty="0">
                <a:latin typeface="Book Antiqua" panose="02040602050305030304" pitchFamily="18" charset="0"/>
              </a:rPr>
              <a:t>do not affect the perpetual duration of the easement</a:t>
            </a:r>
            <a:r>
              <a:rPr lang="en-US" sz="2000" dirty="0" smtClean="0">
                <a:latin typeface="Book Antiqua" panose="02040602050305030304" pitchFamily="18" charset="0"/>
              </a:rPr>
              <a:t>.</a:t>
            </a:r>
          </a:p>
          <a:p>
            <a:pPr marL="914400" lvl="1" indent="-514350">
              <a:buAutoNum type="arabicParenBoth"/>
            </a:pPr>
            <a:endParaRPr lang="en-US" dirty="0" smtClean="0">
              <a:latin typeface="Book Antiqua" panose="02040602050305030304" pitchFamily="18" charset="0"/>
            </a:endParaRPr>
          </a:p>
          <a:p>
            <a:pPr marL="457200" indent="-514350"/>
            <a:r>
              <a:rPr lang="en-US" dirty="0" smtClean="0">
                <a:latin typeface="Book Antiqua" panose="02040602050305030304" pitchFamily="18" charset="0"/>
              </a:rPr>
              <a:t>Three primary areas of focus: </a:t>
            </a:r>
          </a:p>
          <a:p>
            <a:pPr marL="914400" lvl="1" indent="-514350"/>
            <a:r>
              <a:rPr lang="en-US" sz="2000" dirty="0" smtClean="0">
                <a:latin typeface="Book Antiqua" panose="02040602050305030304" pitchFamily="18" charset="0"/>
              </a:rPr>
              <a:t>Impact of amendment on conservation values</a:t>
            </a:r>
          </a:p>
          <a:p>
            <a:pPr marL="914400" lvl="1" indent="-514350"/>
            <a:r>
              <a:rPr lang="en-US" sz="2000" dirty="0" smtClean="0">
                <a:latin typeface="Book Antiqua" panose="02040602050305030304" pitchFamily="18" charset="0"/>
              </a:rPr>
              <a:t>Potential for impermissible private benefit</a:t>
            </a:r>
          </a:p>
          <a:p>
            <a:pPr marL="914400" lvl="1" indent="-514350"/>
            <a:r>
              <a:rPr lang="en-US" sz="2000" dirty="0" smtClean="0">
                <a:latin typeface="Book Antiqua" panose="02040602050305030304" pitchFamily="18" charset="0"/>
              </a:rPr>
              <a:t>Worth the time and effort for the land trust?</a:t>
            </a:r>
          </a:p>
          <a:p>
            <a:pPr marL="914400" lvl="1" indent="-514350"/>
            <a:endParaRPr lang="en-US" sz="2000" dirty="0">
              <a:latin typeface="Book Antiqua" panose="02040602050305030304" pitchFamily="18" charset="0"/>
            </a:endParaRPr>
          </a:p>
          <a:p>
            <a:pPr marL="914400" lvl="1" indent="-514350"/>
            <a:endParaRPr lang="en-US" sz="2000" dirty="0">
              <a:latin typeface="Book Antiqua" panose="02040602050305030304" pitchFamily="18" charset="0"/>
            </a:endParaRPr>
          </a:p>
        </p:txBody>
      </p:sp>
    </p:spTree>
    <p:extLst>
      <p:ext uri="{BB962C8B-B14F-4D97-AF65-F5344CB8AC3E}">
        <p14:creationId xmlns:p14="http://schemas.microsoft.com/office/powerpoint/2010/main" val="545554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10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274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600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6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25" y="1372896"/>
            <a:ext cx="3571875" cy="372427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547" y="1372895"/>
            <a:ext cx="3724275" cy="37242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669" y="1406777"/>
            <a:ext cx="3701184" cy="3690393"/>
          </a:xfrm>
          <a:prstGeom prst="rect">
            <a:avLst/>
          </a:prstGeom>
        </p:spPr>
      </p:pic>
      <p:sp>
        <p:nvSpPr>
          <p:cNvPr id="5" name="TextBox 4"/>
          <p:cNvSpPr txBox="1"/>
          <p:nvPr/>
        </p:nvSpPr>
        <p:spPr>
          <a:xfrm>
            <a:off x="3030305" y="498764"/>
            <a:ext cx="5998758" cy="523220"/>
          </a:xfrm>
          <a:prstGeom prst="rect">
            <a:avLst/>
          </a:prstGeom>
          <a:noFill/>
        </p:spPr>
        <p:txBody>
          <a:bodyPr wrap="none" rtlCol="0">
            <a:spAutoFit/>
          </a:bodyPr>
          <a:lstStyle/>
          <a:p>
            <a:r>
              <a:rPr lang="en-US" sz="2800" b="1" dirty="0" smtClean="0">
                <a:latin typeface="Book Antiqua" panose="02040602050305030304" pitchFamily="18" charset="0"/>
              </a:rPr>
              <a:t>MLR folks you might be talking to!</a:t>
            </a:r>
            <a:endParaRPr lang="en-US" sz="2800" b="1" dirty="0">
              <a:latin typeface="Book Antiqua" panose="02040602050305030304" pitchFamily="18" charset="0"/>
            </a:endParaRPr>
          </a:p>
        </p:txBody>
      </p:sp>
      <p:sp>
        <p:nvSpPr>
          <p:cNvPr id="6" name="TextBox 5"/>
          <p:cNvSpPr txBox="1"/>
          <p:nvPr/>
        </p:nvSpPr>
        <p:spPr>
          <a:xfrm>
            <a:off x="341853" y="5124917"/>
            <a:ext cx="3361819" cy="954107"/>
          </a:xfrm>
          <a:prstGeom prst="rect">
            <a:avLst/>
          </a:prstGeom>
          <a:noFill/>
        </p:spPr>
        <p:txBody>
          <a:bodyPr wrap="none" rtlCol="0">
            <a:spAutoFit/>
          </a:bodyPr>
          <a:lstStyle/>
          <a:p>
            <a:pPr algn="ctr"/>
            <a:r>
              <a:rPr lang="en-US" sz="2800" dirty="0" smtClean="0">
                <a:latin typeface="Book Antiqua" panose="02040602050305030304" pitchFamily="18" charset="0"/>
              </a:rPr>
              <a:t>Jessie Wiese</a:t>
            </a:r>
          </a:p>
          <a:p>
            <a:pPr algn="ctr"/>
            <a:r>
              <a:rPr lang="en-US" sz="2800" dirty="0" smtClean="0">
                <a:latin typeface="Book Antiqua" panose="02040602050305030304" pitchFamily="18" charset="0"/>
              </a:rPr>
              <a:t>Southwest Manager</a:t>
            </a:r>
            <a:endParaRPr lang="en-US" sz="2800" dirty="0">
              <a:latin typeface="Book Antiqua" panose="02040602050305030304" pitchFamily="18" charset="0"/>
            </a:endParaRPr>
          </a:p>
        </p:txBody>
      </p:sp>
      <p:sp>
        <p:nvSpPr>
          <p:cNvPr id="7" name="TextBox 6"/>
          <p:cNvSpPr txBox="1"/>
          <p:nvPr/>
        </p:nvSpPr>
        <p:spPr>
          <a:xfrm>
            <a:off x="4326918" y="5201860"/>
            <a:ext cx="3586238" cy="830997"/>
          </a:xfrm>
          <a:prstGeom prst="rect">
            <a:avLst/>
          </a:prstGeom>
          <a:noFill/>
        </p:spPr>
        <p:txBody>
          <a:bodyPr wrap="none" rtlCol="0">
            <a:spAutoFit/>
          </a:bodyPr>
          <a:lstStyle/>
          <a:p>
            <a:pPr algn="ctr"/>
            <a:r>
              <a:rPr lang="en-US" sz="2800" dirty="0" smtClean="0">
                <a:latin typeface="Book Antiqua" panose="02040602050305030304" pitchFamily="18" charset="0"/>
              </a:rPr>
              <a:t>Kathryn Kelly</a:t>
            </a:r>
          </a:p>
          <a:p>
            <a:pPr algn="ctr"/>
            <a:r>
              <a:rPr lang="en-US" sz="2000" dirty="0" smtClean="0">
                <a:latin typeface="Book Antiqua" panose="02040602050305030304" pitchFamily="18" charset="0"/>
              </a:rPr>
              <a:t>Greater Yellowstone Manager</a:t>
            </a:r>
            <a:endParaRPr lang="en-US" sz="2000" dirty="0">
              <a:latin typeface="Book Antiqua" panose="02040602050305030304" pitchFamily="18" charset="0"/>
            </a:endParaRPr>
          </a:p>
        </p:txBody>
      </p:sp>
      <p:sp>
        <p:nvSpPr>
          <p:cNvPr id="8" name="TextBox 7"/>
          <p:cNvSpPr txBox="1"/>
          <p:nvPr/>
        </p:nvSpPr>
        <p:spPr>
          <a:xfrm>
            <a:off x="8764196" y="5140304"/>
            <a:ext cx="2674130" cy="954107"/>
          </a:xfrm>
          <a:prstGeom prst="rect">
            <a:avLst/>
          </a:prstGeom>
          <a:noFill/>
        </p:spPr>
        <p:txBody>
          <a:bodyPr wrap="none" rtlCol="0">
            <a:spAutoFit/>
          </a:bodyPr>
          <a:lstStyle/>
          <a:p>
            <a:pPr algn="ctr"/>
            <a:r>
              <a:rPr lang="en-US" sz="2800" dirty="0" smtClean="0">
                <a:latin typeface="Book Antiqua" panose="02040602050305030304" pitchFamily="18" charset="0"/>
              </a:rPr>
              <a:t>Will Trimbath</a:t>
            </a:r>
          </a:p>
          <a:p>
            <a:pPr algn="ctr"/>
            <a:r>
              <a:rPr lang="en-US" sz="2800" dirty="0" smtClean="0">
                <a:latin typeface="Book Antiqua" panose="02040602050305030304" pitchFamily="18" charset="0"/>
              </a:rPr>
              <a:t>Lands Manager</a:t>
            </a:r>
            <a:endParaRPr lang="en-US" sz="2800" dirty="0">
              <a:latin typeface="Book Antiqua" panose="02040602050305030304" pitchFamily="18" charset="0"/>
            </a:endParaRPr>
          </a:p>
        </p:txBody>
      </p:sp>
      <p:sp>
        <p:nvSpPr>
          <p:cNvPr id="9" name="TextBox 8"/>
          <p:cNvSpPr txBox="1"/>
          <p:nvPr/>
        </p:nvSpPr>
        <p:spPr>
          <a:xfrm>
            <a:off x="3115849" y="6326909"/>
            <a:ext cx="5226111" cy="369332"/>
          </a:xfrm>
          <a:prstGeom prst="rect">
            <a:avLst/>
          </a:prstGeom>
          <a:noFill/>
        </p:spPr>
        <p:txBody>
          <a:bodyPr wrap="none" rtlCol="0">
            <a:spAutoFit/>
          </a:bodyPr>
          <a:lstStyle/>
          <a:p>
            <a:r>
              <a:rPr lang="en-US" dirty="0">
                <a:latin typeface="Book Antiqua" panose="02040602050305030304" pitchFamily="18" charset="0"/>
              </a:rPr>
              <a:t> </a:t>
            </a:r>
            <a:r>
              <a:rPr lang="en-US" dirty="0" smtClean="0">
                <a:latin typeface="Book Antiqua" panose="02040602050305030304" pitchFamily="18" charset="0"/>
              </a:rPr>
              <a:t>     …or one of MLR’s 16 seasonal land stewards.</a:t>
            </a:r>
            <a:endParaRPr lang="en-US" dirty="0">
              <a:latin typeface="Book Antiqua" panose="0204060205030503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5783"/>
            <a:ext cx="1711992" cy="55158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1992" y="6233832"/>
            <a:ext cx="1846999" cy="55353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8182" y="6233832"/>
            <a:ext cx="1923079" cy="5657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1261" y="6233832"/>
            <a:ext cx="1983838" cy="553535"/>
          </a:xfrm>
          <a:prstGeom prst="rect">
            <a:avLst/>
          </a:prstGeom>
        </p:spPr>
      </p:pic>
    </p:spTree>
    <p:extLst>
      <p:ext uri="{BB962C8B-B14F-4D97-AF65-F5344CB8AC3E}">
        <p14:creationId xmlns:p14="http://schemas.microsoft.com/office/powerpoint/2010/main" val="21814484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Thank you!</a:t>
            </a:r>
            <a:endParaRPr lang="en-US" dirty="0">
              <a:latin typeface="Book Antiqua" panose="0204060205030503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Book Antiqua" panose="02040602050305030304" pitchFamily="18" charset="0"/>
              </a:rPr>
              <a:t>Contact info:</a:t>
            </a:r>
          </a:p>
          <a:p>
            <a:pPr marL="0" indent="0">
              <a:buNone/>
            </a:pPr>
            <a:endParaRPr lang="en-US" dirty="0">
              <a:latin typeface="Book Antiqua" panose="02040602050305030304" pitchFamily="18" charset="0"/>
            </a:endParaRPr>
          </a:p>
          <a:p>
            <a:pPr marL="0" indent="0">
              <a:buNone/>
            </a:pPr>
            <a:r>
              <a:rPr lang="en-US" sz="3600" dirty="0" smtClean="0">
                <a:latin typeface="Book Antiqua" panose="02040602050305030304" pitchFamily="18" charset="0"/>
                <a:hlinkClick r:id="rId3"/>
              </a:rPr>
              <a:t>christiandietrichlaw@gmail.com</a:t>
            </a:r>
            <a:endParaRPr lang="en-US" sz="3600" dirty="0">
              <a:latin typeface="Book Antiqua" panose="02040602050305030304" pitchFamily="18" charset="0"/>
            </a:endParaRPr>
          </a:p>
          <a:p>
            <a:pPr marL="0" indent="0">
              <a:buNone/>
            </a:pPr>
            <a:r>
              <a:rPr lang="en-US" sz="3600" dirty="0" smtClean="0">
                <a:latin typeface="Book Antiqua" panose="02040602050305030304" pitchFamily="18" charset="0"/>
              </a:rPr>
              <a:t>(406)465-5946</a:t>
            </a:r>
          </a:p>
          <a:p>
            <a:pPr marL="0" indent="0">
              <a:buNone/>
            </a:pPr>
            <a:endParaRPr lang="en-US" sz="3600" dirty="0">
              <a:latin typeface="Book Antiqua" panose="02040602050305030304" pitchFamily="18" charset="0"/>
            </a:endParaRPr>
          </a:p>
          <a:p>
            <a:pPr marL="0" indent="0">
              <a:buNone/>
            </a:pPr>
            <a:r>
              <a:rPr lang="en-US" sz="3600" dirty="0" smtClean="0">
                <a:latin typeface="Book Antiqua" panose="02040602050305030304" pitchFamily="18" charset="0"/>
              </a:rPr>
              <a:t>Work:</a:t>
            </a:r>
          </a:p>
          <a:p>
            <a:pPr marL="0" indent="0">
              <a:buNone/>
            </a:pPr>
            <a:r>
              <a:rPr lang="en-US" sz="3600" dirty="0" smtClean="0">
                <a:latin typeface="Book Antiqua" panose="02040602050305030304" pitchFamily="18" charset="0"/>
                <a:hlinkClick r:id="rId4"/>
              </a:rPr>
              <a:t>christian@mtlandreliance.org</a:t>
            </a:r>
            <a:endParaRPr lang="en-US" sz="3600" dirty="0" smtClean="0">
              <a:latin typeface="Book Antiqua" panose="02040602050305030304" pitchFamily="18" charset="0"/>
            </a:endParaRPr>
          </a:p>
          <a:p>
            <a:pPr marL="0" indent="0">
              <a:buNone/>
            </a:pPr>
            <a:r>
              <a:rPr lang="en-US" sz="3600" dirty="0" smtClean="0">
                <a:latin typeface="Book Antiqua" panose="02040602050305030304" pitchFamily="18" charset="0"/>
              </a:rPr>
              <a:t>(406)443-7027</a:t>
            </a:r>
          </a:p>
          <a:p>
            <a:pPr marL="0" indent="0">
              <a:buNone/>
            </a:pPr>
            <a:endParaRPr lang="en-US" dirty="0"/>
          </a:p>
        </p:txBody>
      </p:sp>
    </p:spTree>
    <p:extLst>
      <p:ext uri="{BB962C8B-B14F-4D97-AF65-F5344CB8AC3E}">
        <p14:creationId xmlns:p14="http://schemas.microsoft.com/office/powerpoint/2010/main" val="2815979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29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19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067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Book Antiqua" panose="02040602050305030304" pitchFamily="18" charset="0"/>
              </a:rPr>
              <a:t>Conservation Easements and Montana Law</a:t>
            </a:r>
            <a:endParaRPr lang="en-US" dirty="0">
              <a:latin typeface="Book Antiqua" panose="02040602050305030304" pitchFamily="18" charset="0"/>
            </a:endParaRPr>
          </a:p>
        </p:txBody>
      </p:sp>
      <p:sp>
        <p:nvSpPr>
          <p:cNvPr id="5" name="Content Placeholder 4"/>
          <p:cNvSpPr>
            <a:spLocks noGrp="1"/>
          </p:cNvSpPr>
          <p:nvPr>
            <p:ph idx="1"/>
          </p:nvPr>
        </p:nvSpPr>
        <p:spPr/>
        <p:txBody>
          <a:bodyPr>
            <a:normAutofit lnSpcReduction="10000"/>
          </a:bodyPr>
          <a:lstStyle/>
          <a:p>
            <a:pPr marL="0" indent="0">
              <a:buNone/>
            </a:pPr>
            <a:r>
              <a:rPr lang="en-US" dirty="0" smtClean="0">
                <a:latin typeface="Book Antiqua" panose="02040602050305030304" pitchFamily="18" charset="0"/>
              </a:rPr>
              <a:t>Section 76-6-104(2), MCA:</a:t>
            </a:r>
          </a:p>
          <a:p>
            <a:pPr marL="0" indent="0">
              <a:buNone/>
            </a:pPr>
            <a:r>
              <a:rPr lang="en-US" dirty="0" smtClean="0">
                <a:latin typeface="Book Antiqua" panose="02040602050305030304" pitchFamily="18" charset="0"/>
              </a:rPr>
              <a:t>"Conservation </a:t>
            </a:r>
            <a:r>
              <a:rPr lang="en-US" dirty="0">
                <a:latin typeface="Book Antiqua" panose="02040602050305030304" pitchFamily="18" charset="0"/>
              </a:rPr>
              <a:t>easement" means an easement or restriction, running with the land and assignable, whereby an owner of land voluntarily relinquishes to the holder of such easement or restriction any or all rights to construct improvements upon the land or to substantially alter the natural character of the land or to permit the construction of improvements upon the land </a:t>
            </a:r>
            <a:r>
              <a:rPr lang="en-US" dirty="0" smtClean="0">
                <a:latin typeface="Book Antiqua" panose="02040602050305030304" pitchFamily="18" charset="0"/>
              </a:rPr>
              <a:t>or </a:t>
            </a:r>
            <a:r>
              <a:rPr lang="en-US" dirty="0">
                <a:latin typeface="Book Antiqua" panose="02040602050305030304" pitchFamily="18" charset="0"/>
              </a:rPr>
              <a:t>the substantial alteration of the natural character of the land, except as this right is expressly reserved in the instruments evidencing the easement or restriction.</a:t>
            </a:r>
            <a:r>
              <a:rPr lang="en-US" dirty="0"/>
              <a:t/>
            </a:r>
            <a:br>
              <a:rPr lang="en-US" dirty="0"/>
            </a:br>
            <a:endParaRPr lang="en-US" dirty="0"/>
          </a:p>
        </p:txBody>
      </p:sp>
    </p:spTree>
    <p:extLst>
      <p:ext uri="{BB962C8B-B14F-4D97-AF65-F5344CB8AC3E}">
        <p14:creationId xmlns:p14="http://schemas.microsoft.com/office/powerpoint/2010/main" val="3932693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75502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4695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1262</Words>
  <Application>Microsoft Office PowerPoint</Application>
  <PresentationFormat>Widescreen</PresentationFormat>
  <Paragraphs>210</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Book Antiqua</vt:lpstr>
      <vt:lpstr>Calibri</vt:lpstr>
      <vt:lpstr>Calibri Light</vt:lpstr>
      <vt:lpstr>Times New Roman</vt:lpstr>
      <vt:lpstr>Wingdings</vt:lpstr>
      <vt:lpstr>Office Theme</vt:lpstr>
      <vt:lpstr>Conservation Tools for  Private Land</vt:lpstr>
      <vt:lpstr>PowerPoint Presentation</vt:lpstr>
      <vt:lpstr>PowerPoint Presentation</vt:lpstr>
      <vt:lpstr>PowerPoint Presentation</vt:lpstr>
      <vt:lpstr>PowerPoint Presentation</vt:lpstr>
      <vt:lpstr>PowerPoint Presentation</vt:lpstr>
      <vt:lpstr>Conservation Easements and Montana Law</vt:lpstr>
      <vt:lpstr>PowerPoint Presentation</vt:lpstr>
      <vt:lpstr>PowerPoint Presentation</vt:lpstr>
      <vt:lpstr>PowerPoint Presentation</vt:lpstr>
      <vt:lpstr>PowerPoint Presentation</vt:lpstr>
      <vt:lpstr>Presentation roadmap</vt:lpstr>
      <vt:lpstr>Sample project: The Smiths’ on Jack Creek</vt:lpstr>
      <vt:lpstr>PowerPoint Presentation</vt:lpstr>
      <vt:lpstr>PowerPoint Presentation</vt:lpstr>
      <vt:lpstr>The Smiths’ on Jack Creek</vt:lpstr>
      <vt:lpstr>The Smiths’ on Jack Creek (donated)</vt:lpstr>
      <vt:lpstr>The Smiths’ on Jack Quagle Creek (bargain sale)</vt:lpstr>
      <vt:lpstr>Other Tax Strategies</vt:lpstr>
      <vt:lpstr>Federal income tax deduction requirements</vt:lpstr>
      <vt:lpstr>Allowable conservation purposes</vt:lpstr>
      <vt:lpstr>How to read a conservation easement</vt:lpstr>
      <vt:lpstr>How to read a conservation easement</vt:lpstr>
      <vt:lpstr>How to read a conservation easement</vt:lpstr>
      <vt:lpstr>Land trust-landowner relationship basics</vt:lpstr>
      <vt:lpstr>Land trust-landowner relationship basics</vt:lpstr>
      <vt:lpstr>Real estate transactions involving easement properties</vt:lpstr>
      <vt:lpstr>Real estate transactions involving easement properties</vt:lpstr>
      <vt:lpstr>Amendment of conservation easements</vt:lpstr>
      <vt:lpstr>Amendment of conservation easements</vt:lpstr>
      <vt:lpstr>PowerPoint Presentation</vt:lpstr>
      <vt:lpstr>PowerPoint Presentation</vt:lpstr>
      <vt:lpstr>PowerPoint Presentation</vt:lpstr>
      <vt:lpstr>PowerPoint Presentation</vt:lpstr>
      <vt:lpstr>PowerPoint Presentation</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Conservation Easement Law</dc:title>
  <dc:creator>Christian Dietrich</dc:creator>
  <cp:lastModifiedBy>Stephanie Lynn</cp:lastModifiedBy>
  <cp:revision>95</cp:revision>
  <dcterms:created xsi:type="dcterms:W3CDTF">2016-02-10T18:13:06Z</dcterms:created>
  <dcterms:modified xsi:type="dcterms:W3CDTF">2018-05-02T17:07:05Z</dcterms:modified>
</cp:coreProperties>
</file>