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46"/>
  </p:notesMasterIdLst>
  <p:handoutMasterIdLst>
    <p:handoutMasterId r:id="rId47"/>
  </p:handoutMasterIdLst>
  <p:sldIdLst>
    <p:sldId id="257" r:id="rId2"/>
    <p:sldId id="258" r:id="rId3"/>
    <p:sldId id="259" r:id="rId4"/>
    <p:sldId id="375" r:id="rId5"/>
    <p:sldId id="377" r:id="rId6"/>
    <p:sldId id="260" r:id="rId7"/>
    <p:sldId id="263" r:id="rId8"/>
    <p:sldId id="325" r:id="rId9"/>
    <p:sldId id="328" r:id="rId10"/>
    <p:sldId id="320" r:id="rId11"/>
    <p:sldId id="378" r:id="rId12"/>
    <p:sldId id="330" r:id="rId13"/>
    <p:sldId id="331" r:id="rId14"/>
    <p:sldId id="334" r:id="rId15"/>
    <p:sldId id="335" r:id="rId16"/>
    <p:sldId id="339" r:id="rId17"/>
    <p:sldId id="342" r:id="rId18"/>
    <p:sldId id="343" r:id="rId19"/>
    <p:sldId id="344" r:id="rId20"/>
    <p:sldId id="345" r:id="rId21"/>
    <p:sldId id="376" r:id="rId22"/>
    <p:sldId id="346" r:id="rId23"/>
    <p:sldId id="364" r:id="rId24"/>
    <p:sldId id="354" r:id="rId25"/>
    <p:sldId id="355" r:id="rId26"/>
    <p:sldId id="360" r:id="rId27"/>
    <p:sldId id="356" r:id="rId28"/>
    <p:sldId id="357" r:id="rId29"/>
    <p:sldId id="358" r:id="rId30"/>
    <p:sldId id="359" r:id="rId31"/>
    <p:sldId id="367" r:id="rId32"/>
    <p:sldId id="368" r:id="rId33"/>
    <p:sldId id="361" r:id="rId34"/>
    <p:sldId id="349" r:id="rId35"/>
    <p:sldId id="352" r:id="rId36"/>
    <p:sldId id="350" r:id="rId37"/>
    <p:sldId id="351" r:id="rId38"/>
    <p:sldId id="372" r:id="rId39"/>
    <p:sldId id="373" r:id="rId40"/>
    <p:sldId id="369" r:id="rId41"/>
    <p:sldId id="370" r:id="rId42"/>
    <p:sldId id="374" r:id="rId43"/>
    <p:sldId id="353" r:id="rId44"/>
    <p:sldId id="365"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800080"/>
    <a:srgbClr val="0000FF"/>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54" autoAdjust="0"/>
    <p:restoredTop sz="94660"/>
  </p:normalViewPr>
  <p:slideViewPr>
    <p:cSldViewPr snapToGrid="0">
      <p:cViewPr varScale="1">
        <p:scale>
          <a:sx n="108" d="100"/>
          <a:sy n="108" d="100"/>
        </p:scale>
        <p:origin x="3222" y="10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576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8B524D-4EEB-46E9-8060-6B504DEE45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0BD9C12-AF20-4F08-A884-DE502B5E39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1BF059-2012-4BCC-8C7F-7A2455AFF865}" type="datetimeFigureOut">
              <a:rPr lang="en-US" smtClean="0"/>
              <a:t>5/1/2018</a:t>
            </a:fld>
            <a:endParaRPr lang="en-US"/>
          </a:p>
        </p:txBody>
      </p:sp>
      <p:sp>
        <p:nvSpPr>
          <p:cNvPr id="4" name="Footer Placeholder 3">
            <a:extLst>
              <a:ext uri="{FF2B5EF4-FFF2-40B4-BE49-F238E27FC236}">
                <a16:creationId xmlns:a16="http://schemas.microsoft.com/office/drawing/2014/main" id="{7DC9AE6F-CD18-4E62-93E9-12603BBB89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4A7B5C-15CF-455F-B297-B20ED4C50A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EE7F4-FF79-4964-B148-4A0B5FC57F88}" type="slidenum">
              <a:rPr lang="en-US" smtClean="0"/>
              <a:t>‹#›</a:t>
            </a:fld>
            <a:endParaRPr lang="en-US"/>
          </a:p>
        </p:txBody>
      </p:sp>
    </p:spTree>
    <p:extLst>
      <p:ext uri="{BB962C8B-B14F-4D97-AF65-F5344CB8AC3E}">
        <p14:creationId xmlns:p14="http://schemas.microsoft.com/office/powerpoint/2010/main" val="2895937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3E161-5DA3-4DE7-8D67-9B0E5A0E0306}" type="datetimeFigureOut">
              <a:rPr lang="en-US" smtClean="0"/>
              <a:t>5/1/2018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E3D3F1-8A0A-4F76-B9BD-7351CA60B477}" type="slidenum">
              <a:rPr lang="en-US" smtClean="0"/>
              <a:t>‹#›</a:t>
            </a:fld>
            <a:endParaRPr lang="en-US"/>
          </a:p>
        </p:txBody>
      </p:sp>
    </p:spTree>
    <p:extLst>
      <p:ext uri="{BB962C8B-B14F-4D97-AF65-F5344CB8AC3E}">
        <p14:creationId xmlns:p14="http://schemas.microsoft.com/office/powerpoint/2010/main" val="3941489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404FC1C1-1102-4D3A-B83D-3EA0167CED67}" type="datetimeFigureOut">
              <a:rPr lang="en-US" dirty="0"/>
              <a:t>5/1/2018</a:t>
            </a:fld>
            <a:endParaRPr lang="en-US" dirty="0"/>
          </a:p>
        </p:txBody>
      </p:sp>
      <p:sp>
        <p:nvSpPr>
          <p:cNvPr id="5" name="Footer Placeholder 4"/>
          <p:cNvSpPr>
            <a:spLocks noGrp="1"/>
          </p:cNvSpPr>
          <p:nvPr>
            <p:ph type="ftr" sz="quarter" idx="11"/>
          </p:nvPr>
        </p:nvSpPr>
        <p:spPr/>
        <p:txBody>
          <a:bodyPr/>
          <a:lstStyle/>
          <a:p>
            <a:r>
              <a:rPr lang="en-US"/>
              <a:t>www.gallatinisa.org</a:t>
            </a:r>
            <a:endParaRPr lang="en-US" dirty="0"/>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81099"/>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21DC3DF1-18DA-46FC-A631-2D1AA0076ECE}" type="datetimeFigureOut">
              <a:rPr lang="en-US" dirty="0"/>
              <a:t>5/1/2018</a:t>
            </a:fld>
            <a:endParaRPr lang="en-US" dirty="0"/>
          </a:p>
        </p:txBody>
      </p:sp>
      <p:sp>
        <p:nvSpPr>
          <p:cNvPr id="5" name="Footer Placeholder 4"/>
          <p:cNvSpPr>
            <a:spLocks noGrp="1"/>
          </p:cNvSpPr>
          <p:nvPr>
            <p:ph type="ftr" sz="quarter" idx="11"/>
          </p:nvPr>
        </p:nvSpPr>
        <p:spPr/>
        <p:txBody>
          <a:bodyPr/>
          <a:lstStyle/>
          <a:p>
            <a:r>
              <a:rPr lang="en-US"/>
              <a:t>www.gallatinisa.org</a:t>
            </a:r>
            <a:endParaRPr lang="en-US" dirty="0"/>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86367196"/>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14743FD1-CB80-4D38-98C5-0F3F26300B3A}" type="datetimeFigureOut">
              <a:rPr lang="en-US" dirty="0"/>
              <a:t>5/1/2018</a:t>
            </a:fld>
            <a:endParaRPr lang="en-US" dirty="0"/>
          </a:p>
        </p:txBody>
      </p:sp>
      <p:sp>
        <p:nvSpPr>
          <p:cNvPr id="5" name="Footer Placeholder 4"/>
          <p:cNvSpPr>
            <a:spLocks noGrp="1"/>
          </p:cNvSpPr>
          <p:nvPr>
            <p:ph type="ftr" sz="quarter" idx="11"/>
          </p:nvPr>
        </p:nvSpPr>
        <p:spPr/>
        <p:txBody>
          <a:bodyPr/>
          <a:lstStyle/>
          <a:p>
            <a:r>
              <a:rPr lang="en-US"/>
              <a:t>www.gallatinisa.org</a:t>
            </a:r>
            <a:endParaRPr lang="en-US" dirty="0"/>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264374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04F4EEE4-474A-4235-A9A9-A2FB230707B8}" type="datetimeFigureOut">
              <a:rPr lang="en-US" dirty="0"/>
              <a:t>5/1/2018</a:t>
            </a:fld>
            <a:endParaRPr lang="en-US" dirty="0"/>
          </a:p>
        </p:txBody>
      </p:sp>
      <p:sp>
        <p:nvSpPr>
          <p:cNvPr id="5" name="Footer Placeholder 4"/>
          <p:cNvSpPr>
            <a:spLocks noGrp="1"/>
          </p:cNvSpPr>
          <p:nvPr>
            <p:ph type="ftr" sz="quarter" idx="11"/>
          </p:nvPr>
        </p:nvSpPr>
        <p:spPr/>
        <p:txBody>
          <a:bodyPr/>
          <a:lstStyle/>
          <a:p>
            <a:r>
              <a:rPr lang="en-US"/>
              <a:t>www.gallatinisa.org</a:t>
            </a:r>
            <a:endParaRPr lang="en-US" dirty="0"/>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66657E6C-C0B0-40C5-A101-5DA181EECD0C}" type="slidenum">
              <a:rPr lang="en-US" dirty="0"/>
              <a:t>‹#›</a:t>
            </a:fld>
            <a:endParaRPr lang="en-US" dirty="0"/>
          </a:p>
        </p:txBody>
      </p:sp>
    </p:spTree>
    <p:extLst>
      <p:ext uri="{BB962C8B-B14F-4D97-AF65-F5344CB8AC3E}">
        <p14:creationId xmlns:p14="http://schemas.microsoft.com/office/powerpoint/2010/main" val="4025536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22961" y="6459786"/>
            <a:ext cx="1854203" cy="365125"/>
          </a:xfrm>
          <a:prstGeom prst="rect">
            <a:avLst/>
          </a:prstGeom>
        </p:spPr>
        <p:txBody>
          <a:bodyPr/>
          <a:lstStyle/>
          <a:p>
            <a:fld id="{9B65081E-FEBD-4807-B310-42860728784C}" type="datetimeFigureOut">
              <a:rPr lang="en-US" dirty="0"/>
              <a:t>5/1/2018</a:t>
            </a:fld>
            <a:endParaRPr lang="en-US" dirty="0"/>
          </a:p>
        </p:txBody>
      </p:sp>
      <p:sp>
        <p:nvSpPr>
          <p:cNvPr id="5" name="Footer Placeholder 4"/>
          <p:cNvSpPr>
            <a:spLocks noGrp="1"/>
          </p:cNvSpPr>
          <p:nvPr>
            <p:ph type="ftr" sz="quarter" idx="11"/>
          </p:nvPr>
        </p:nvSpPr>
        <p:spPr/>
        <p:txBody>
          <a:bodyPr/>
          <a:lstStyle/>
          <a:p>
            <a:r>
              <a:rPr lang="en-US"/>
              <a:t>www.gallatinisa.org</a:t>
            </a:r>
            <a:endParaRPr lang="en-US" dirty="0"/>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168866"/>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fld id="{24416903-E309-4FEB-BE3F-7CEF66FD7315}" type="datetimeFigureOut">
              <a:rPr lang="en-US" dirty="0"/>
              <a:t>5/1/2018</a:t>
            </a:fld>
            <a:endParaRPr lang="en-US" dirty="0"/>
          </a:p>
        </p:txBody>
      </p:sp>
      <p:sp>
        <p:nvSpPr>
          <p:cNvPr id="6" name="Footer Placeholder 5"/>
          <p:cNvSpPr>
            <a:spLocks noGrp="1"/>
          </p:cNvSpPr>
          <p:nvPr>
            <p:ph type="ftr" sz="quarter" idx="11"/>
          </p:nvPr>
        </p:nvSpPr>
        <p:spPr/>
        <p:txBody>
          <a:bodyPr/>
          <a:lstStyle/>
          <a:p>
            <a:r>
              <a:rPr lang="en-US"/>
              <a:t>www.gallatinisa.org</a:t>
            </a:r>
            <a:endParaRPr lang="en-US" dirty="0"/>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39637269"/>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fld id="{172341FD-6BF0-4418-832C-B9A29F810CC9}" type="datetimeFigureOut">
              <a:rPr lang="en-US" dirty="0"/>
              <a:t>5/1/2018</a:t>
            </a:fld>
            <a:endParaRPr lang="en-US" dirty="0"/>
          </a:p>
        </p:txBody>
      </p:sp>
      <p:sp>
        <p:nvSpPr>
          <p:cNvPr id="8" name="Footer Placeholder 7"/>
          <p:cNvSpPr>
            <a:spLocks noGrp="1"/>
          </p:cNvSpPr>
          <p:nvPr>
            <p:ph type="ftr" sz="quarter" idx="11"/>
          </p:nvPr>
        </p:nvSpPr>
        <p:spPr/>
        <p:txBody>
          <a:bodyPr/>
          <a:lstStyle/>
          <a:p>
            <a:r>
              <a:rPr lang="en-US"/>
              <a:t>www.gallatinisa.org</a:t>
            </a:r>
            <a:endParaRPr lang="en-US" dirty="0"/>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04209238"/>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fld id="{563C8D3F-4D06-4386-92EF-CBB324A94B8B}" type="datetimeFigureOut">
              <a:rPr lang="en-US" dirty="0"/>
              <a:t>5/1/2018</a:t>
            </a:fld>
            <a:endParaRPr lang="en-US" dirty="0"/>
          </a:p>
        </p:txBody>
      </p:sp>
      <p:sp>
        <p:nvSpPr>
          <p:cNvPr id="4" name="Footer Placeholder 3"/>
          <p:cNvSpPr>
            <a:spLocks noGrp="1"/>
          </p:cNvSpPr>
          <p:nvPr>
            <p:ph type="ftr" sz="quarter" idx="11"/>
          </p:nvPr>
        </p:nvSpPr>
        <p:spPr/>
        <p:txBody>
          <a:bodyPr/>
          <a:lstStyle/>
          <a:p>
            <a:r>
              <a:rPr lang="en-US"/>
              <a:t>www.gallatinisa.org</a:t>
            </a:r>
            <a:endParaRPr lang="en-US" dirty="0"/>
          </a:p>
        </p:txBody>
      </p:sp>
      <p:sp>
        <p:nvSpPr>
          <p:cNvPr id="5" name="Slide Number Placeholder 4"/>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366740566"/>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fld id="{E4DE1882-A1B2-48BA-8BE5-3D3CB5290EDA}" type="datetimeFigureOut">
              <a:rPr lang="en-US" dirty="0"/>
              <a:t>5/1/2018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www.gallatinisa.org</a:t>
            </a:r>
            <a:endParaRPr lang="en-US" dirty="0"/>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83656920"/>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fld id="{0531291F-ABF6-4CF8-93C3-18F115B79070}" type="datetimeFigureOut">
              <a:rPr lang="en-US" dirty="0"/>
              <a:t>5/1/2018</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www.gallatinisa.org</a:t>
            </a:r>
            <a:endParaRPr lang="en-US" dirty="0"/>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9221092"/>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fld id="{90043321-F934-4299-9750-8710105AE05D}" type="datetimeFigureOut">
              <a:rPr lang="en-US" dirty="0"/>
              <a:t>5/1/2018</a:t>
            </a:fld>
            <a:endParaRPr lang="en-US" dirty="0"/>
          </a:p>
        </p:txBody>
      </p:sp>
      <p:sp>
        <p:nvSpPr>
          <p:cNvPr id="6" name="Footer Placeholder 5"/>
          <p:cNvSpPr>
            <a:spLocks noGrp="1"/>
          </p:cNvSpPr>
          <p:nvPr>
            <p:ph type="ftr" sz="quarter" idx="11"/>
          </p:nvPr>
        </p:nvSpPr>
        <p:spPr/>
        <p:txBody>
          <a:bodyPr/>
          <a:lstStyle/>
          <a:p>
            <a:r>
              <a:rPr lang="en-US"/>
              <a:t>www.gallatinisa.org</a:t>
            </a:r>
            <a:endParaRPr lang="en-US" dirty="0"/>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32792959"/>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5"/>
            <a:ext cx="7543800" cy="86886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www.gallatinisa.org</a:t>
            </a:r>
            <a:endParaRPr lang="en-US" dirty="0"/>
          </a:p>
        </p:txBody>
      </p:sp>
      <p:cxnSp>
        <p:nvCxnSpPr>
          <p:cNvPr id="10" name="Straight Connector 9"/>
          <p:cNvCxnSpPr>
            <a:cxnSpLocks/>
          </p:cNvCxnSpPr>
          <p:nvPr/>
        </p:nvCxnSpPr>
        <p:spPr>
          <a:xfrm>
            <a:off x="822959" y="1239082"/>
            <a:ext cx="754741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48079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AF7D-F3C5-4DDE-8827-A4541162C44B}"/>
              </a:ext>
            </a:extLst>
          </p:cNvPr>
          <p:cNvSpPr>
            <a:spLocks noGrp="1"/>
          </p:cNvSpPr>
          <p:nvPr>
            <p:ph type="title"/>
          </p:nvPr>
        </p:nvSpPr>
        <p:spPr/>
        <p:txBody>
          <a:bodyPr/>
          <a:lstStyle/>
          <a:p>
            <a:pPr algn="ctr"/>
            <a:r>
              <a:rPr lang="en-US" dirty="0"/>
              <a:t>Invasive Plant Species</a:t>
            </a:r>
          </a:p>
        </p:txBody>
      </p:sp>
      <p:sp>
        <p:nvSpPr>
          <p:cNvPr id="4" name="Footer Placeholder 3">
            <a:extLst>
              <a:ext uri="{FF2B5EF4-FFF2-40B4-BE49-F238E27FC236}">
                <a16:creationId xmlns:a16="http://schemas.microsoft.com/office/drawing/2014/main" id="{658AB89F-9E87-4FA5-B722-60E7F12A72E9}"/>
              </a:ext>
            </a:extLst>
          </p:cNvPr>
          <p:cNvSpPr>
            <a:spLocks noGrp="1"/>
          </p:cNvSpPr>
          <p:nvPr>
            <p:ph type="ftr" sz="quarter" idx="11"/>
          </p:nvPr>
        </p:nvSpPr>
        <p:spPr/>
        <p:txBody>
          <a:bodyPr/>
          <a:lstStyle/>
          <a:p>
            <a:r>
              <a:rPr lang="en-US"/>
              <a:t>www.gallatinisa.org</a:t>
            </a:r>
            <a:endParaRPr lang="en-US" dirty="0"/>
          </a:p>
        </p:txBody>
      </p:sp>
      <p:pic>
        <p:nvPicPr>
          <p:cNvPr id="5" name="Picture 2">
            <a:extLst>
              <a:ext uri="{FF2B5EF4-FFF2-40B4-BE49-F238E27FC236}">
                <a16:creationId xmlns:a16="http://schemas.microsoft.com/office/drawing/2014/main" id="{FF32AEEE-4649-46C7-8F72-30C05B28E7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960" y="2227439"/>
            <a:ext cx="7543800" cy="390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5D7E2DD-5FBB-4B01-BA37-4D4F1AA2D9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45045" y="1377624"/>
            <a:ext cx="1699630" cy="1699630"/>
          </a:xfrm>
          <a:prstGeom prst="rect">
            <a:avLst/>
          </a:prstGeom>
        </p:spPr>
      </p:pic>
    </p:spTree>
    <p:extLst>
      <p:ext uri="{BB962C8B-B14F-4D97-AF65-F5344CB8AC3E}">
        <p14:creationId xmlns:p14="http://schemas.microsoft.com/office/powerpoint/2010/main" val="284028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596A1-05F0-47CF-A50C-85C7321332C0}"/>
              </a:ext>
            </a:extLst>
          </p:cNvPr>
          <p:cNvSpPr>
            <a:spLocks noGrp="1"/>
          </p:cNvSpPr>
          <p:nvPr>
            <p:ph type="title"/>
          </p:nvPr>
        </p:nvSpPr>
        <p:spPr/>
        <p:txBody>
          <a:bodyPr/>
          <a:lstStyle/>
          <a:p>
            <a:pPr algn="ctr"/>
            <a:r>
              <a:rPr lang="en-US" dirty="0"/>
              <a:t>What are noxious weeds?</a:t>
            </a:r>
          </a:p>
        </p:txBody>
      </p:sp>
      <p:sp>
        <p:nvSpPr>
          <p:cNvPr id="3" name="Content Placeholder 2">
            <a:extLst>
              <a:ext uri="{FF2B5EF4-FFF2-40B4-BE49-F238E27FC236}">
                <a16:creationId xmlns:a16="http://schemas.microsoft.com/office/drawing/2014/main" id="{0E72CC2B-FC75-47D8-81AF-1765F1CF9F6D}"/>
              </a:ext>
            </a:extLst>
          </p:cNvPr>
          <p:cNvSpPr>
            <a:spLocks noGrp="1"/>
          </p:cNvSpPr>
          <p:nvPr>
            <p:ph idx="1"/>
          </p:nvPr>
        </p:nvSpPr>
        <p:spPr/>
        <p:txBody>
          <a:bodyPr>
            <a:normAutofit fontScale="77500" lnSpcReduction="20000"/>
          </a:bodyPr>
          <a:lstStyle/>
          <a:p>
            <a:pPr>
              <a:lnSpc>
                <a:spcPct val="160000"/>
              </a:lnSpc>
              <a:spcBef>
                <a:spcPts val="0"/>
              </a:spcBef>
            </a:pPr>
            <a:r>
              <a:rPr lang="en-US" dirty="0"/>
              <a:t>Plants species that are deemed to be invasive and possess the capacity to negatively impact the state's natural vegetation communities and agricultural lands. </a:t>
            </a:r>
          </a:p>
          <a:p>
            <a:pPr>
              <a:lnSpc>
                <a:spcPct val="160000"/>
              </a:lnSpc>
              <a:spcBef>
                <a:spcPts val="0"/>
              </a:spcBef>
            </a:pPr>
            <a:endParaRPr lang="en-US" dirty="0"/>
          </a:p>
          <a:p>
            <a:pPr>
              <a:lnSpc>
                <a:spcPct val="160000"/>
              </a:lnSpc>
              <a:spcBef>
                <a:spcPts val="0"/>
              </a:spcBef>
            </a:pPr>
            <a:r>
              <a:rPr lang="en-US" dirty="0"/>
              <a:t>Noxious Weeds are defined in state law as exotic species which may render land unfit for agriculture, forestry, livestock, wildlife, or other beneficial uses or that may harm native plant communities and are determined by Rule of the Montana Department of Agriculture (MDA) under the provisions of the Montana County Weed Control Act.  </a:t>
            </a:r>
          </a:p>
          <a:p>
            <a:pPr>
              <a:lnSpc>
                <a:spcPct val="160000"/>
              </a:lnSpc>
              <a:spcBef>
                <a:spcPts val="0"/>
              </a:spcBef>
            </a:pPr>
            <a:endParaRPr lang="en-US" dirty="0"/>
          </a:p>
          <a:p>
            <a:pPr>
              <a:lnSpc>
                <a:spcPct val="160000"/>
              </a:lnSpc>
              <a:spcBef>
                <a:spcPts val="0"/>
              </a:spcBef>
            </a:pPr>
            <a:r>
              <a:rPr lang="en-US" dirty="0"/>
              <a:t>Individual counties may further designate species as Noxious Weeds in their respective jurisdictions. </a:t>
            </a:r>
          </a:p>
          <a:p>
            <a:endParaRPr lang="en-US" dirty="0"/>
          </a:p>
        </p:txBody>
      </p:sp>
      <p:sp>
        <p:nvSpPr>
          <p:cNvPr id="4" name="Footer Placeholder 3">
            <a:extLst>
              <a:ext uri="{FF2B5EF4-FFF2-40B4-BE49-F238E27FC236}">
                <a16:creationId xmlns:a16="http://schemas.microsoft.com/office/drawing/2014/main" id="{D9FCBCFD-E0E8-4D13-8CBF-1DC13320717E}"/>
              </a:ext>
            </a:extLst>
          </p:cNvPr>
          <p:cNvSpPr>
            <a:spLocks noGrp="1"/>
          </p:cNvSpPr>
          <p:nvPr>
            <p:ph type="ftr" sz="quarter" idx="11"/>
          </p:nvPr>
        </p:nvSpPr>
        <p:spPr/>
        <p:txBody>
          <a:bodyPr/>
          <a:lstStyle/>
          <a:p>
            <a:r>
              <a:rPr lang="en-US"/>
              <a:t>www.gallatinisa.org</a:t>
            </a:r>
            <a:endParaRPr lang="en-US" dirty="0"/>
          </a:p>
        </p:txBody>
      </p:sp>
    </p:spTree>
    <p:extLst>
      <p:ext uri="{BB962C8B-B14F-4D97-AF65-F5344CB8AC3E}">
        <p14:creationId xmlns:p14="http://schemas.microsoft.com/office/powerpoint/2010/main" val="4180127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52809-15F7-4F70-86F7-2AC4426ACC26}"/>
              </a:ext>
            </a:extLst>
          </p:cNvPr>
          <p:cNvSpPr>
            <a:spLocks noGrp="1"/>
          </p:cNvSpPr>
          <p:nvPr>
            <p:ph type="title"/>
          </p:nvPr>
        </p:nvSpPr>
        <p:spPr/>
        <p:txBody>
          <a:bodyPr/>
          <a:lstStyle/>
          <a:p>
            <a:pPr algn="ctr"/>
            <a:r>
              <a:rPr lang="en-US" dirty="0"/>
              <a:t>Your Opportunity: Buy/Sell</a:t>
            </a:r>
          </a:p>
        </p:txBody>
      </p:sp>
      <p:sp>
        <p:nvSpPr>
          <p:cNvPr id="3" name="Content Placeholder 2">
            <a:extLst>
              <a:ext uri="{FF2B5EF4-FFF2-40B4-BE49-F238E27FC236}">
                <a16:creationId xmlns:a16="http://schemas.microsoft.com/office/drawing/2014/main" id="{0A925AA8-845D-4E45-A923-14EA2E169008}"/>
              </a:ext>
            </a:extLst>
          </p:cNvPr>
          <p:cNvSpPr>
            <a:spLocks noGrp="1"/>
          </p:cNvSpPr>
          <p:nvPr>
            <p:ph idx="1"/>
          </p:nvPr>
        </p:nvSpPr>
        <p:spPr>
          <a:xfrm>
            <a:off x="446325" y="1486115"/>
            <a:ext cx="8251350" cy="4772642"/>
          </a:xfrm>
        </p:spPr>
        <p:txBody>
          <a:bodyPr>
            <a:normAutofit fontScale="62500" lnSpcReduction="20000"/>
          </a:bodyPr>
          <a:lstStyle/>
          <a:p>
            <a:pPr>
              <a:lnSpc>
                <a:spcPct val="170000"/>
              </a:lnSpc>
              <a:spcBef>
                <a:spcPts val="0"/>
              </a:spcBef>
              <a:spcAft>
                <a:spcPts val="0"/>
              </a:spcAft>
            </a:pPr>
            <a:r>
              <a:rPr lang="en-US" sz="2200" dirty="0"/>
              <a:t>Buy/sell agreements should include a noxious weed disclosure which alerts buyers to the issue of noxious weeds and their responsibility to control them on their property. </a:t>
            </a:r>
          </a:p>
          <a:p>
            <a:pPr>
              <a:lnSpc>
                <a:spcPct val="170000"/>
              </a:lnSpc>
              <a:spcBef>
                <a:spcPts val="0"/>
              </a:spcBef>
              <a:spcAft>
                <a:spcPts val="0"/>
              </a:spcAft>
            </a:pPr>
            <a:endParaRPr lang="en-US" sz="2200" dirty="0"/>
          </a:p>
          <a:p>
            <a:pPr>
              <a:lnSpc>
                <a:spcPct val="170000"/>
              </a:lnSpc>
              <a:spcBef>
                <a:spcPts val="0"/>
              </a:spcBef>
              <a:spcAft>
                <a:spcPts val="0"/>
              </a:spcAft>
            </a:pPr>
            <a:r>
              <a:rPr lang="en-US" sz="2200" dirty="0"/>
              <a:t>When property is offered for sale, the person who owns the property shall notify the owner’s agent and the purchaser that: noxious weed infestations occur on the property and the buyer and buyer’s agent should be notified whether or not a noxious weed management plan is on file with the county.</a:t>
            </a:r>
          </a:p>
          <a:p>
            <a:pPr>
              <a:lnSpc>
                <a:spcPct val="170000"/>
              </a:lnSpc>
              <a:spcBef>
                <a:spcPts val="0"/>
              </a:spcBef>
              <a:spcAft>
                <a:spcPts val="0"/>
              </a:spcAft>
            </a:pPr>
            <a:endParaRPr lang="en-US" sz="2200" dirty="0"/>
          </a:p>
          <a:p>
            <a:pPr>
              <a:lnSpc>
                <a:spcPct val="170000"/>
              </a:lnSpc>
              <a:spcBef>
                <a:spcPts val="0"/>
              </a:spcBef>
              <a:spcAft>
                <a:spcPts val="0"/>
              </a:spcAft>
            </a:pPr>
            <a:r>
              <a:rPr lang="en-US" sz="2200" dirty="0"/>
              <a:t>So, as a realtor, you do not need to be an expert in noxious weeds and integrated management to be of service to your clients.  Instead, you can be of service simply by making them aware of the issue of noxious weeds and directing them to local experts for more information if noxious weeds are present on the property.   </a:t>
            </a:r>
          </a:p>
          <a:p>
            <a:pPr lvl="1">
              <a:lnSpc>
                <a:spcPct val="170000"/>
              </a:lnSpc>
              <a:spcBef>
                <a:spcPts val="0"/>
              </a:spcBef>
              <a:spcAft>
                <a:spcPts val="0"/>
              </a:spcAft>
              <a:buClrTx/>
              <a:buSzPct val="50000"/>
              <a:buFont typeface="Wingdings" panose="05000000000000000000" pitchFamily="2" charset="2"/>
              <a:buChar char="§"/>
            </a:pPr>
            <a:r>
              <a:rPr lang="en-US" sz="1900" dirty="0"/>
              <a:t> If you have knowledge of the noxious weed infestations present on the property, you have the power to negotiate a better deal.</a:t>
            </a:r>
          </a:p>
          <a:p>
            <a:pPr lvl="1">
              <a:lnSpc>
                <a:spcPct val="170000"/>
              </a:lnSpc>
              <a:spcBef>
                <a:spcPts val="0"/>
              </a:spcBef>
              <a:spcAft>
                <a:spcPts val="0"/>
              </a:spcAft>
              <a:buClrTx/>
              <a:buSzPct val="50000"/>
              <a:buFont typeface="Wingdings" panose="05000000000000000000" pitchFamily="2" charset="2"/>
              <a:buChar char="§"/>
            </a:pPr>
            <a:r>
              <a:rPr lang="en-US" sz="1900" dirty="0"/>
              <a:t>Dealing with a severe noxious weed infestation can reduce property value and take many years and large amounts of money to get under control. </a:t>
            </a:r>
          </a:p>
          <a:p>
            <a:pPr lvl="1">
              <a:lnSpc>
                <a:spcPct val="170000"/>
              </a:lnSpc>
              <a:spcBef>
                <a:spcPts val="0"/>
              </a:spcBef>
              <a:spcAft>
                <a:spcPts val="0"/>
              </a:spcAft>
              <a:buClrTx/>
              <a:buSzPct val="50000"/>
              <a:buFont typeface="Wingdings" panose="05000000000000000000" pitchFamily="2" charset="2"/>
              <a:buChar char="§"/>
            </a:pPr>
            <a:r>
              <a:rPr lang="en-US" sz="1900" dirty="0"/>
              <a:t>While looking over potential properties, it does not hurt to observe the weed situation of surrounding properties as well.</a:t>
            </a:r>
          </a:p>
          <a:p>
            <a:endParaRPr lang="en-US" dirty="0"/>
          </a:p>
        </p:txBody>
      </p:sp>
      <p:sp>
        <p:nvSpPr>
          <p:cNvPr id="4" name="Footer Placeholder 3">
            <a:extLst>
              <a:ext uri="{FF2B5EF4-FFF2-40B4-BE49-F238E27FC236}">
                <a16:creationId xmlns:a16="http://schemas.microsoft.com/office/drawing/2014/main" id="{9219E91C-C7C7-467C-81C9-17A453533E30}"/>
              </a:ext>
            </a:extLst>
          </p:cNvPr>
          <p:cNvSpPr>
            <a:spLocks noGrp="1"/>
          </p:cNvSpPr>
          <p:nvPr>
            <p:ph type="ftr" sz="quarter" idx="11"/>
          </p:nvPr>
        </p:nvSpPr>
        <p:spPr/>
        <p:txBody>
          <a:bodyPr/>
          <a:lstStyle/>
          <a:p>
            <a:r>
              <a:rPr lang="en-US"/>
              <a:t>www.gallatinisa.org</a:t>
            </a:r>
            <a:endParaRPr lang="en-US" dirty="0"/>
          </a:p>
        </p:txBody>
      </p:sp>
    </p:spTree>
    <p:extLst>
      <p:ext uri="{BB962C8B-B14F-4D97-AF65-F5344CB8AC3E}">
        <p14:creationId xmlns:p14="http://schemas.microsoft.com/office/powerpoint/2010/main" val="4116404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FE1CE-EB87-465B-BDB1-40852399F505}"/>
              </a:ext>
            </a:extLst>
          </p:cNvPr>
          <p:cNvSpPr>
            <a:spLocks noGrp="1"/>
          </p:cNvSpPr>
          <p:nvPr>
            <p:ph type="title"/>
          </p:nvPr>
        </p:nvSpPr>
        <p:spPr/>
        <p:txBody>
          <a:bodyPr/>
          <a:lstStyle/>
          <a:p>
            <a:pPr algn="ctr"/>
            <a:r>
              <a:rPr lang="en-US" dirty="0"/>
              <a:t>Noxious vs Nuisance Weed</a:t>
            </a:r>
          </a:p>
        </p:txBody>
      </p:sp>
      <p:sp>
        <p:nvSpPr>
          <p:cNvPr id="3" name="Content Placeholder 2">
            <a:extLst>
              <a:ext uri="{FF2B5EF4-FFF2-40B4-BE49-F238E27FC236}">
                <a16:creationId xmlns:a16="http://schemas.microsoft.com/office/drawing/2014/main" id="{C6896F8B-936E-4C9C-87D3-EE5F7129BF95}"/>
              </a:ext>
            </a:extLst>
          </p:cNvPr>
          <p:cNvSpPr>
            <a:spLocks noGrp="1"/>
          </p:cNvSpPr>
          <p:nvPr>
            <p:ph idx="1"/>
          </p:nvPr>
        </p:nvSpPr>
        <p:spPr/>
        <p:txBody>
          <a:bodyPr/>
          <a:lstStyle/>
          <a:p>
            <a:pPr algn="ctr"/>
            <a:r>
              <a:rPr lang="en-US" dirty="0"/>
              <a:t>Oxeye Daisy		                     Dandelion</a:t>
            </a:r>
          </a:p>
        </p:txBody>
      </p:sp>
      <p:sp>
        <p:nvSpPr>
          <p:cNvPr id="4" name="Footer Placeholder 3">
            <a:extLst>
              <a:ext uri="{FF2B5EF4-FFF2-40B4-BE49-F238E27FC236}">
                <a16:creationId xmlns:a16="http://schemas.microsoft.com/office/drawing/2014/main" id="{A8188C35-DFA8-4C99-A2AC-B6DE5ABFB483}"/>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4A6882F7-83DD-48E3-BE7C-4CB1CB382A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184" y="2556768"/>
            <a:ext cx="2312421" cy="3237390"/>
          </a:xfrm>
          <a:prstGeom prst="rect">
            <a:avLst/>
          </a:prstGeom>
        </p:spPr>
      </p:pic>
      <p:pic>
        <p:nvPicPr>
          <p:cNvPr id="8" name="Picture 7">
            <a:extLst>
              <a:ext uri="{FF2B5EF4-FFF2-40B4-BE49-F238E27FC236}">
                <a16:creationId xmlns:a16="http://schemas.microsoft.com/office/drawing/2014/main" id="{8CDAD000-318F-48D1-B403-839CA6BCB09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1067"/>
          <a:stretch/>
        </p:blipFill>
        <p:spPr>
          <a:xfrm>
            <a:off x="5358397" y="2724583"/>
            <a:ext cx="2630482" cy="2901759"/>
          </a:xfrm>
          <a:prstGeom prst="rect">
            <a:avLst/>
          </a:prstGeom>
        </p:spPr>
      </p:pic>
    </p:spTree>
    <p:extLst>
      <p:ext uri="{BB962C8B-B14F-4D97-AF65-F5344CB8AC3E}">
        <p14:creationId xmlns:p14="http://schemas.microsoft.com/office/powerpoint/2010/main" val="156400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AA9F9-1D24-4DAE-8835-F7C2AE2904A1}"/>
              </a:ext>
            </a:extLst>
          </p:cNvPr>
          <p:cNvSpPr>
            <a:spLocks noGrp="1"/>
          </p:cNvSpPr>
          <p:nvPr>
            <p:ph type="title"/>
          </p:nvPr>
        </p:nvSpPr>
        <p:spPr/>
        <p:txBody>
          <a:bodyPr>
            <a:normAutofit/>
          </a:bodyPr>
          <a:lstStyle/>
          <a:p>
            <a:pPr algn="ctr"/>
            <a:r>
              <a:rPr lang="en-US" altLang="en-US" dirty="0"/>
              <a:t>The 3 D’s of Noxious Weeds</a:t>
            </a:r>
            <a:endParaRPr lang="en-US" dirty="0"/>
          </a:p>
        </p:txBody>
      </p:sp>
      <p:sp>
        <p:nvSpPr>
          <p:cNvPr id="3" name="Content Placeholder 2">
            <a:extLst>
              <a:ext uri="{FF2B5EF4-FFF2-40B4-BE49-F238E27FC236}">
                <a16:creationId xmlns:a16="http://schemas.microsoft.com/office/drawing/2014/main" id="{AD172354-E9C3-4ECF-9B00-1AA07185B120}"/>
              </a:ext>
            </a:extLst>
          </p:cNvPr>
          <p:cNvSpPr>
            <a:spLocks noGrp="1"/>
          </p:cNvSpPr>
          <p:nvPr>
            <p:ph idx="1"/>
          </p:nvPr>
        </p:nvSpPr>
        <p:spPr>
          <a:xfrm>
            <a:off x="488273" y="2370338"/>
            <a:ext cx="2840853" cy="3498756"/>
          </a:xfrm>
        </p:spPr>
        <p:txBody>
          <a:bodyPr/>
          <a:lstStyle/>
          <a:p>
            <a:pPr>
              <a:lnSpc>
                <a:spcPct val="150000"/>
              </a:lnSpc>
              <a:spcBef>
                <a:spcPts val="0"/>
              </a:spcBef>
              <a:spcAft>
                <a:spcPts val="0"/>
              </a:spcAft>
            </a:pPr>
            <a:r>
              <a:rPr lang="en-US" b="1" u="sng" dirty="0">
                <a:solidFill>
                  <a:srgbClr val="800080"/>
                </a:solidFill>
              </a:rPr>
              <a:t>Damaging</a:t>
            </a:r>
            <a:r>
              <a:rPr lang="en-US" dirty="0">
                <a:solidFill>
                  <a:srgbClr val="800080"/>
                </a:solidFill>
              </a:rPr>
              <a:t> to the economy or environment</a:t>
            </a:r>
          </a:p>
          <a:p>
            <a:pPr>
              <a:lnSpc>
                <a:spcPct val="150000"/>
              </a:lnSpc>
              <a:spcBef>
                <a:spcPts val="0"/>
              </a:spcBef>
              <a:spcAft>
                <a:spcPts val="0"/>
              </a:spcAft>
            </a:pPr>
            <a:endParaRPr lang="en-US" dirty="0">
              <a:solidFill>
                <a:srgbClr val="800080"/>
              </a:solidFill>
            </a:endParaRPr>
          </a:p>
          <a:p>
            <a:pPr>
              <a:lnSpc>
                <a:spcPct val="150000"/>
              </a:lnSpc>
              <a:spcBef>
                <a:spcPts val="0"/>
              </a:spcBef>
              <a:spcAft>
                <a:spcPts val="0"/>
              </a:spcAft>
            </a:pPr>
            <a:r>
              <a:rPr lang="en-US" b="1" u="sng" dirty="0">
                <a:solidFill>
                  <a:srgbClr val="800080"/>
                </a:solidFill>
              </a:rPr>
              <a:t>Difficult</a:t>
            </a:r>
            <a:r>
              <a:rPr lang="en-US" dirty="0">
                <a:solidFill>
                  <a:srgbClr val="800080"/>
                </a:solidFill>
              </a:rPr>
              <a:t> to control</a:t>
            </a:r>
          </a:p>
          <a:p>
            <a:pPr>
              <a:lnSpc>
                <a:spcPct val="150000"/>
              </a:lnSpc>
              <a:spcBef>
                <a:spcPts val="0"/>
              </a:spcBef>
              <a:spcAft>
                <a:spcPts val="0"/>
              </a:spcAft>
            </a:pPr>
            <a:endParaRPr lang="en-US" dirty="0">
              <a:solidFill>
                <a:srgbClr val="800080"/>
              </a:solidFill>
            </a:endParaRPr>
          </a:p>
          <a:p>
            <a:pPr>
              <a:lnSpc>
                <a:spcPct val="150000"/>
              </a:lnSpc>
              <a:spcBef>
                <a:spcPts val="0"/>
              </a:spcBef>
              <a:spcAft>
                <a:spcPts val="0"/>
              </a:spcAft>
            </a:pPr>
            <a:r>
              <a:rPr lang="en-US" dirty="0">
                <a:solidFill>
                  <a:srgbClr val="800080"/>
                </a:solidFill>
              </a:rPr>
              <a:t>Tend to </a:t>
            </a:r>
            <a:r>
              <a:rPr lang="en-US" b="1" u="sng" dirty="0">
                <a:solidFill>
                  <a:srgbClr val="800080"/>
                </a:solidFill>
              </a:rPr>
              <a:t>Dominate</a:t>
            </a:r>
            <a:r>
              <a:rPr lang="en-US" dirty="0">
                <a:solidFill>
                  <a:srgbClr val="800080"/>
                </a:solidFill>
              </a:rPr>
              <a:t> a site</a:t>
            </a:r>
          </a:p>
          <a:p>
            <a:endParaRPr lang="en-US" dirty="0"/>
          </a:p>
        </p:txBody>
      </p:sp>
      <p:sp>
        <p:nvSpPr>
          <p:cNvPr id="4" name="Footer Placeholder 3">
            <a:extLst>
              <a:ext uri="{FF2B5EF4-FFF2-40B4-BE49-F238E27FC236}">
                <a16:creationId xmlns:a16="http://schemas.microsoft.com/office/drawing/2014/main" id="{682EE73D-DCB5-4324-8FF5-5EA34E74D342}"/>
              </a:ext>
            </a:extLst>
          </p:cNvPr>
          <p:cNvSpPr>
            <a:spLocks noGrp="1"/>
          </p:cNvSpPr>
          <p:nvPr>
            <p:ph type="ftr" sz="quarter" idx="11"/>
          </p:nvPr>
        </p:nvSpPr>
        <p:spPr/>
        <p:txBody>
          <a:bodyPr/>
          <a:lstStyle/>
          <a:p>
            <a:r>
              <a:rPr lang="en-US"/>
              <a:t>www.gallatinisa.org</a:t>
            </a:r>
            <a:endParaRPr lang="en-US" dirty="0"/>
          </a:p>
        </p:txBody>
      </p:sp>
      <p:pic>
        <p:nvPicPr>
          <p:cNvPr id="5" name="Picture 4" descr="LeafySpurgeRoots">
            <a:extLst>
              <a:ext uri="{FF2B5EF4-FFF2-40B4-BE49-F238E27FC236}">
                <a16:creationId xmlns:a16="http://schemas.microsoft.com/office/drawing/2014/main" id="{FCEAB447-D6CD-49DD-8EE7-CA1DB9752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777" y="2093913"/>
            <a:ext cx="493395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D3CD5553-8504-44B5-A6CD-9514392C4E0A}"/>
              </a:ext>
            </a:extLst>
          </p:cNvPr>
          <p:cNvSpPr txBox="1">
            <a:spLocks noChangeArrowheads="1"/>
          </p:cNvSpPr>
          <p:nvPr/>
        </p:nvSpPr>
        <p:spPr bwMode="auto">
          <a:xfrm>
            <a:off x="6379345" y="5668963"/>
            <a:ext cx="209704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b="0" dirty="0"/>
              <a:t>Image:  MSU Extension Bulletin 134</a:t>
            </a:r>
          </a:p>
        </p:txBody>
      </p:sp>
    </p:spTree>
    <p:extLst>
      <p:ext uri="{BB962C8B-B14F-4D97-AF65-F5344CB8AC3E}">
        <p14:creationId xmlns:p14="http://schemas.microsoft.com/office/powerpoint/2010/main" val="2740147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7B9FF-6E5C-4AC8-819D-6C9BE54414E2}"/>
              </a:ext>
            </a:extLst>
          </p:cNvPr>
          <p:cNvSpPr>
            <a:spLocks noGrp="1"/>
          </p:cNvSpPr>
          <p:nvPr>
            <p:ph type="title"/>
          </p:nvPr>
        </p:nvSpPr>
        <p:spPr/>
        <p:txBody>
          <a:bodyPr/>
          <a:lstStyle/>
          <a:p>
            <a:pPr algn="ctr"/>
            <a:r>
              <a:rPr lang="en-US" dirty="0"/>
              <a:t>Step 1  - Identification</a:t>
            </a:r>
          </a:p>
        </p:txBody>
      </p:sp>
      <p:sp>
        <p:nvSpPr>
          <p:cNvPr id="3" name="Content Placeholder 2">
            <a:extLst>
              <a:ext uri="{FF2B5EF4-FFF2-40B4-BE49-F238E27FC236}">
                <a16:creationId xmlns:a16="http://schemas.microsoft.com/office/drawing/2014/main" id="{E904D14E-48E5-42EC-B83C-203944B19154}"/>
              </a:ext>
            </a:extLst>
          </p:cNvPr>
          <p:cNvSpPr>
            <a:spLocks noGrp="1"/>
          </p:cNvSpPr>
          <p:nvPr>
            <p:ph idx="1"/>
          </p:nvPr>
        </p:nvSpPr>
        <p:spPr>
          <a:xfrm>
            <a:off x="4475676" y="2329498"/>
            <a:ext cx="3891084" cy="2199004"/>
          </a:xfrm>
        </p:spPr>
        <p:txBody>
          <a:bodyPr/>
          <a:lstStyle/>
          <a:p>
            <a:pPr algn="ctr">
              <a:spcBef>
                <a:spcPct val="0"/>
              </a:spcBef>
              <a:buFontTx/>
              <a:buNone/>
            </a:pPr>
            <a:r>
              <a:rPr lang="en-US" altLang="en-US" dirty="0">
                <a:solidFill>
                  <a:srgbClr val="800080"/>
                </a:solidFill>
                <a:latin typeface="Calibri" panose="020F0502020204030204" pitchFamily="34" charset="0"/>
              </a:rPr>
              <a:t>Montana Weed Control Association</a:t>
            </a:r>
            <a:r>
              <a:rPr lang="en-US" altLang="en-US" sz="1800" dirty="0">
                <a:solidFill>
                  <a:srgbClr val="800080"/>
                </a:solidFill>
                <a:latin typeface="Calibri" panose="020F0502020204030204" pitchFamily="34" charset="0"/>
              </a:rPr>
              <a:t>  </a:t>
            </a:r>
          </a:p>
          <a:p>
            <a:pPr algn="ctr">
              <a:spcBef>
                <a:spcPct val="0"/>
              </a:spcBef>
              <a:buFontTx/>
              <a:buNone/>
            </a:pPr>
            <a:r>
              <a:rPr lang="en-US" altLang="en-US" sz="1800" dirty="0"/>
              <a:t>www.mtweed.org</a:t>
            </a:r>
          </a:p>
          <a:p>
            <a:pPr algn="ctr">
              <a:spcBef>
                <a:spcPct val="0"/>
              </a:spcBef>
              <a:buFontTx/>
              <a:buNone/>
            </a:pPr>
            <a:endParaRPr lang="en-US" altLang="en-US" sz="1600" dirty="0">
              <a:solidFill>
                <a:srgbClr val="800080"/>
              </a:solidFill>
              <a:latin typeface="Calibri" panose="020F0502020204030204" pitchFamily="34" charset="0"/>
            </a:endParaRPr>
          </a:p>
          <a:p>
            <a:pPr algn="ctr">
              <a:spcBef>
                <a:spcPct val="0"/>
              </a:spcBef>
              <a:buFontTx/>
              <a:buNone/>
            </a:pPr>
            <a:r>
              <a:rPr lang="en-US" altLang="en-US" dirty="0">
                <a:solidFill>
                  <a:srgbClr val="800080"/>
                </a:solidFill>
                <a:latin typeface="Calibri" panose="020F0502020204030204" pitchFamily="34" charset="0"/>
              </a:rPr>
              <a:t>Gallatin County Weed District</a:t>
            </a:r>
          </a:p>
          <a:p>
            <a:pPr algn="ctr">
              <a:spcBef>
                <a:spcPct val="0"/>
              </a:spcBef>
              <a:buFontTx/>
              <a:buNone/>
            </a:pPr>
            <a:endParaRPr lang="en-US" altLang="en-US" dirty="0">
              <a:solidFill>
                <a:srgbClr val="0070C0"/>
              </a:solidFill>
              <a:latin typeface="Calibri" panose="020F0502020204030204" pitchFamily="34" charset="0"/>
            </a:endParaRPr>
          </a:p>
          <a:p>
            <a:pPr algn="ctr">
              <a:spcBef>
                <a:spcPct val="0"/>
              </a:spcBef>
              <a:buFontTx/>
              <a:buNone/>
            </a:pPr>
            <a:r>
              <a:rPr lang="en-US" altLang="en-US" dirty="0">
                <a:solidFill>
                  <a:srgbClr val="800080"/>
                </a:solidFill>
                <a:latin typeface="Calibri" panose="020F0502020204030204" pitchFamily="34" charset="0"/>
              </a:rPr>
              <a:t>Gallatin Invasive Species Alliance</a:t>
            </a:r>
          </a:p>
          <a:p>
            <a:pPr algn="ctr">
              <a:spcBef>
                <a:spcPct val="0"/>
              </a:spcBef>
              <a:buFontTx/>
              <a:buNone/>
            </a:pPr>
            <a:r>
              <a:rPr lang="en-US" altLang="en-US" sz="1800" dirty="0"/>
              <a:t>www.gallatinisa.org</a:t>
            </a:r>
          </a:p>
          <a:p>
            <a:endParaRPr lang="en-US" dirty="0"/>
          </a:p>
        </p:txBody>
      </p:sp>
      <p:sp>
        <p:nvSpPr>
          <p:cNvPr id="4" name="Footer Placeholder 3">
            <a:extLst>
              <a:ext uri="{FF2B5EF4-FFF2-40B4-BE49-F238E27FC236}">
                <a16:creationId xmlns:a16="http://schemas.microsoft.com/office/drawing/2014/main" id="{1110748E-1BB6-440F-A032-A4C912825B7D}"/>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E253FCB1-C419-4BB7-B616-B46A5959E0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22960" y="1526959"/>
            <a:ext cx="2926672" cy="4390008"/>
          </a:xfrm>
          <a:prstGeom prst="rect">
            <a:avLst/>
          </a:prstGeom>
        </p:spPr>
      </p:pic>
    </p:spTree>
    <p:extLst>
      <p:ext uri="{BB962C8B-B14F-4D97-AF65-F5344CB8AC3E}">
        <p14:creationId xmlns:p14="http://schemas.microsoft.com/office/powerpoint/2010/main" val="792843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5E83C-E7BF-4A9F-9645-8322E46BB3CC}"/>
              </a:ext>
            </a:extLst>
          </p:cNvPr>
          <p:cNvSpPr>
            <a:spLocks noGrp="1"/>
          </p:cNvSpPr>
          <p:nvPr>
            <p:ph type="title"/>
          </p:nvPr>
        </p:nvSpPr>
        <p:spPr/>
        <p:txBody>
          <a:bodyPr>
            <a:normAutofit fontScale="90000"/>
          </a:bodyPr>
          <a:lstStyle/>
          <a:p>
            <a:pPr algn="ctr"/>
            <a:r>
              <a:rPr lang="en-US" dirty="0"/>
              <a:t>Step 2 - Understand Weed Biology</a:t>
            </a:r>
          </a:p>
        </p:txBody>
      </p:sp>
      <p:sp>
        <p:nvSpPr>
          <p:cNvPr id="3" name="Content Placeholder 2">
            <a:extLst>
              <a:ext uri="{FF2B5EF4-FFF2-40B4-BE49-F238E27FC236}">
                <a16:creationId xmlns:a16="http://schemas.microsoft.com/office/drawing/2014/main" id="{0EF52067-BC67-4171-8BA6-A458F4A9DA0E}"/>
              </a:ext>
            </a:extLst>
          </p:cNvPr>
          <p:cNvSpPr>
            <a:spLocks noGrp="1"/>
          </p:cNvSpPr>
          <p:nvPr>
            <p:ph idx="1"/>
          </p:nvPr>
        </p:nvSpPr>
        <p:spPr>
          <a:xfrm>
            <a:off x="639195" y="1451310"/>
            <a:ext cx="4891596" cy="4820575"/>
          </a:xfrm>
        </p:spPr>
        <p:txBody>
          <a:bodyPr>
            <a:noAutofit/>
          </a:bodyPr>
          <a:lstStyle/>
          <a:p>
            <a:pPr>
              <a:lnSpc>
                <a:spcPct val="170000"/>
              </a:lnSpc>
              <a:spcBef>
                <a:spcPts val="0"/>
              </a:spcBef>
              <a:spcAft>
                <a:spcPts val="0"/>
              </a:spcAft>
            </a:pPr>
            <a:r>
              <a:rPr lang="en-US" sz="1500" b="1" dirty="0"/>
              <a:t>Annual</a:t>
            </a:r>
          </a:p>
          <a:p>
            <a:pPr>
              <a:lnSpc>
                <a:spcPct val="170000"/>
              </a:lnSpc>
              <a:spcBef>
                <a:spcPts val="0"/>
              </a:spcBef>
              <a:spcAft>
                <a:spcPts val="0"/>
              </a:spcAft>
              <a:buClrTx/>
              <a:buSzPct val="50000"/>
              <a:buFont typeface="Wingdings" panose="05000000000000000000" pitchFamily="2" charset="2"/>
              <a:buChar char="§"/>
            </a:pPr>
            <a:r>
              <a:rPr lang="en-US" sz="1500" dirty="0"/>
              <a:t>One season for all stages of development</a:t>
            </a:r>
          </a:p>
          <a:p>
            <a:pPr>
              <a:lnSpc>
                <a:spcPct val="170000"/>
              </a:lnSpc>
              <a:spcBef>
                <a:spcPts val="0"/>
              </a:spcBef>
              <a:spcAft>
                <a:spcPts val="0"/>
              </a:spcAft>
              <a:buClrTx/>
              <a:buSzPct val="50000"/>
              <a:buFont typeface="Wingdings" panose="05000000000000000000" pitchFamily="2" charset="2"/>
              <a:buChar char="§"/>
            </a:pPr>
            <a:r>
              <a:rPr lang="en-US" sz="1500" dirty="0"/>
              <a:t>Produce foliage, flower seeds, then die</a:t>
            </a:r>
          </a:p>
          <a:p>
            <a:pPr>
              <a:lnSpc>
                <a:spcPct val="170000"/>
              </a:lnSpc>
              <a:spcBef>
                <a:spcPts val="0"/>
              </a:spcBef>
              <a:spcAft>
                <a:spcPts val="0"/>
              </a:spcAft>
            </a:pPr>
            <a:r>
              <a:rPr lang="en-US" sz="1500" b="1" dirty="0"/>
              <a:t>Biennials</a:t>
            </a:r>
          </a:p>
          <a:p>
            <a:pPr>
              <a:lnSpc>
                <a:spcPct val="170000"/>
              </a:lnSpc>
              <a:spcBef>
                <a:spcPts val="0"/>
              </a:spcBef>
              <a:spcAft>
                <a:spcPts val="0"/>
              </a:spcAft>
              <a:buClrTx/>
              <a:buSzPct val="50000"/>
              <a:buFont typeface="Wingdings" panose="05000000000000000000" pitchFamily="2" charset="2"/>
              <a:buChar char="§"/>
            </a:pPr>
            <a:r>
              <a:rPr lang="en-US" sz="1500" dirty="0"/>
              <a:t>Require two seasons for completion of life cycle</a:t>
            </a:r>
          </a:p>
          <a:p>
            <a:pPr>
              <a:lnSpc>
                <a:spcPct val="170000"/>
              </a:lnSpc>
              <a:spcBef>
                <a:spcPts val="0"/>
              </a:spcBef>
              <a:spcAft>
                <a:spcPts val="0"/>
              </a:spcAft>
              <a:buClrTx/>
              <a:buSzPct val="50000"/>
              <a:buFont typeface="Wingdings" panose="05000000000000000000" pitchFamily="2" charset="2"/>
              <a:buChar char="§"/>
            </a:pPr>
            <a:r>
              <a:rPr lang="en-US" sz="1500" dirty="0"/>
              <a:t>First year:  develop roots and low-growing leaves</a:t>
            </a:r>
          </a:p>
          <a:p>
            <a:pPr>
              <a:lnSpc>
                <a:spcPct val="170000"/>
              </a:lnSpc>
              <a:spcBef>
                <a:spcPts val="0"/>
              </a:spcBef>
              <a:spcAft>
                <a:spcPts val="0"/>
              </a:spcAft>
              <a:buClrTx/>
              <a:buSzPct val="50000"/>
              <a:buFont typeface="Wingdings" panose="05000000000000000000" pitchFamily="2" charset="2"/>
              <a:buChar char="§"/>
            </a:pPr>
            <a:r>
              <a:rPr lang="en-US" sz="1500" dirty="0"/>
              <a:t>Second year:  flowers, sets seed and matures</a:t>
            </a:r>
          </a:p>
          <a:p>
            <a:pPr>
              <a:lnSpc>
                <a:spcPct val="170000"/>
              </a:lnSpc>
              <a:spcBef>
                <a:spcPts val="0"/>
              </a:spcBef>
              <a:spcAft>
                <a:spcPts val="0"/>
              </a:spcAft>
              <a:buClrTx/>
              <a:buSzPct val="50000"/>
              <a:buFont typeface="Wingdings" panose="05000000000000000000" pitchFamily="2" charset="2"/>
              <a:buChar char="§"/>
            </a:pPr>
            <a:r>
              <a:rPr lang="en-US" sz="1500" dirty="0"/>
              <a:t>Examples are </a:t>
            </a:r>
            <a:r>
              <a:rPr lang="en-US" sz="1500" dirty="0" err="1"/>
              <a:t>houndstounge</a:t>
            </a:r>
            <a:r>
              <a:rPr lang="en-US" sz="1500" dirty="0"/>
              <a:t> &amp; musk thistle</a:t>
            </a:r>
          </a:p>
          <a:p>
            <a:pPr>
              <a:lnSpc>
                <a:spcPct val="170000"/>
              </a:lnSpc>
              <a:spcBef>
                <a:spcPts val="0"/>
              </a:spcBef>
              <a:spcAft>
                <a:spcPts val="0"/>
              </a:spcAft>
            </a:pPr>
            <a:r>
              <a:rPr lang="en-US" sz="1500" b="1" dirty="0"/>
              <a:t>Perennials</a:t>
            </a:r>
          </a:p>
          <a:p>
            <a:pPr>
              <a:lnSpc>
                <a:spcPct val="170000"/>
              </a:lnSpc>
              <a:spcBef>
                <a:spcPts val="0"/>
              </a:spcBef>
              <a:spcAft>
                <a:spcPts val="0"/>
              </a:spcAft>
              <a:buClrTx/>
              <a:buSzPct val="50000"/>
              <a:buFont typeface="Wingdings" panose="05000000000000000000" pitchFamily="2" charset="2"/>
              <a:buChar char="§"/>
            </a:pPr>
            <a:r>
              <a:rPr lang="en-US" sz="1500" dirty="0"/>
              <a:t>Live more than two years</a:t>
            </a:r>
          </a:p>
          <a:p>
            <a:pPr>
              <a:lnSpc>
                <a:spcPct val="170000"/>
              </a:lnSpc>
              <a:spcBef>
                <a:spcPts val="0"/>
              </a:spcBef>
              <a:spcAft>
                <a:spcPts val="0"/>
              </a:spcAft>
              <a:buClrTx/>
              <a:buSzPct val="50000"/>
              <a:buFont typeface="Wingdings" panose="05000000000000000000" pitchFamily="2" charset="2"/>
              <a:buChar char="§"/>
            </a:pPr>
            <a:r>
              <a:rPr lang="en-US" sz="1500" dirty="0"/>
              <a:t>Will produce foliage, seed, and reach maturity year after year</a:t>
            </a:r>
          </a:p>
          <a:p>
            <a:pPr>
              <a:lnSpc>
                <a:spcPct val="170000"/>
              </a:lnSpc>
              <a:spcBef>
                <a:spcPts val="0"/>
              </a:spcBef>
              <a:spcAft>
                <a:spcPts val="0"/>
              </a:spcAft>
              <a:buClrTx/>
              <a:buSzPct val="50000"/>
              <a:buFont typeface="Wingdings" panose="05000000000000000000" pitchFamily="2" charset="2"/>
              <a:buChar char="§"/>
            </a:pPr>
            <a:r>
              <a:rPr lang="en-US" sz="1500" dirty="0"/>
              <a:t>Examples are leafy spurge and Canada thistle</a:t>
            </a:r>
          </a:p>
        </p:txBody>
      </p:sp>
      <p:sp>
        <p:nvSpPr>
          <p:cNvPr id="4" name="Footer Placeholder 3">
            <a:extLst>
              <a:ext uri="{FF2B5EF4-FFF2-40B4-BE49-F238E27FC236}">
                <a16:creationId xmlns:a16="http://schemas.microsoft.com/office/drawing/2014/main" id="{95656DF3-1471-427F-A825-51A77E16F1BA}"/>
              </a:ext>
            </a:extLst>
          </p:cNvPr>
          <p:cNvSpPr>
            <a:spLocks noGrp="1"/>
          </p:cNvSpPr>
          <p:nvPr>
            <p:ph type="ftr" sz="quarter" idx="11"/>
          </p:nvPr>
        </p:nvSpPr>
        <p:spPr/>
        <p:txBody>
          <a:bodyPr/>
          <a:lstStyle/>
          <a:p>
            <a:r>
              <a:rPr lang="en-US"/>
              <a:t>www.gallatinisa.org</a:t>
            </a:r>
            <a:endParaRPr lang="en-US" dirty="0"/>
          </a:p>
        </p:txBody>
      </p:sp>
      <p:pic>
        <p:nvPicPr>
          <p:cNvPr id="8" name="Picture 7">
            <a:extLst>
              <a:ext uri="{FF2B5EF4-FFF2-40B4-BE49-F238E27FC236}">
                <a16:creationId xmlns:a16="http://schemas.microsoft.com/office/drawing/2014/main" id="{526188E5-4E9A-4E97-86CD-FBFBDC47081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32704" y="3926180"/>
            <a:ext cx="2734056" cy="1822704"/>
          </a:xfrm>
          <a:prstGeom prst="rect">
            <a:avLst/>
          </a:prstGeom>
        </p:spPr>
      </p:pic>
      <p:pic>
        <p:nvPicPr>
          <p:cNvPr id="10" name="Picture 9">
            <a:extLst>
              <a:ext uri="{FF2B5EF4-FFF2-40B4-BE49-F238E27FC236}">
                <a16:creationId xmlns:a16="http://schemas.microsoft.com/office/drawing/2014/main" id="{32A6AE97-6191-46AD-856A-8FD321610B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32074" y="1460188"/>
            <a:ext cx="2734686" cy="1823520"/>
          </a:xfrm>
          <a:prstGeom prst="rect">
            <a:avLst/>
          </a:prstGeom>
        </p:spPr>
      </p:pic>
      <p:sp>
        <p:nvSpPr>
          <p:cNvPr id="11" name="TextBox 10">
            <a:extLst>
              <a:ext uri="{FF2B5EF4-FFF2-40B4-BE49-F238E27FC236}">
                <a16:creationId xmlns:a16="http://schemas.microsoft.com/office/drawing/2014/main" id="{8A519B1C-A491-4B14-A5F2-B6FFAA2D3771}"/>
              </a:ext>
            </a:extLst>
          </p:cNvPr>
          <p:cNvSpPr txBox="1"/>
          <p:nvPr/>
        </p:nvSpPr>
        <p:spPr>
          <a:xfrm>
            <a:off x="5972885" y="3305738"/>
            <a:ext cx="2053063" cy="338554"/>
          </a:xfrm>
          <a:prstGeom prst="rect">
            <a:avLst/>
          </a:prstGeom>
          <a:noFill/>
        </p:spPr>
        <p:txBody>
          <a:bodyPr wrap="none" rtlCol="0">
            <a:spAutoFit/>
          </a:bodyPr>
          <a:lstStyle/>
          <a:p>
            <a:r>
              <a:rPr lang="en-US" sz="1600" dirty="0"/>
              <a:t>Musk Thistle - biennial</a:t>
            </a:r>
          </a:p>
        </p:txBody>
      </p:sp>
      <p:sp>
        <p:nvSpPr>
          <p:cNvPr id="12" name="TextBox 11">
            <a:extLst>
              <a:ext uri="{FF2B5EF4-FFF2-40B4-BE49-F238E27FC236}">
                <a16:creationId xmlns:a16="http://schemas.microsoft.com/office/drawing/2014/main" id="{28F3C50B-B6F3-4889-9CC7-567B9BCDDA1E}"/>
              </a:ext>
            </a:extLst>
          </p:cNvPr>
          <p:cNvSpPr txBox="1"/>
          <p:nvPr/>
        </p:nvSpPr>
        <p:spPr>
          <a:xfrm>
            <a:off x="5829159" y="5768752"/>
            <a:ext cx="2340513" cy="338554"/>
          </a:xfrm>
          <a:prstGeom prst="rect">
            <a:avLst/>
          </a:prstGeom>
          <a:noFill/>
        </p:spPr>
        <p:txBody>
          <a:bodyPr wrap="none" rtlCol="0">
            <a:spAutoFit/>
          </a:bodyPr>
          <a:lstStyle/>
          <a:p>
            <a:r>
              <a:rPr lang="en-US" sz="1600" dirty="0"/>
              <a:t>Canada Thistle - perennial</a:t>
            </a:r>
          </a:p>
        </p:txBody>
      </p:sp>
    </p:spTree>
    <p:extLst>
      <p:ext uri="{BB962C8B-B14F-4D97-AF65-F5344CB8AC3E}">
        <p14:creationId xmlns:p14="http://schemas.microsoft.com/office/powerpoint/2010/main" val="43763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8579-8BCA-4876-B9D3-9298037B0600}"/>
              </a:ext>
            </a:extLst>
          </p:cNvPr>
          <p:cNvSpPr>
            <a:spLocks noGrp="1"/>
          </p:cNvSpPr>
          <p:nvPr>
            <p:ph type="title"/>
          </p:nvPr>
        </p:nvSpPr>
        <p:spPr/>
        <p:txBody>
          <a:bodyPr>
            <a:noAutofit/>
          </a:bodyPr>
          <a:lstStyle/>
          <a:p>
            <a:pPr algn="ctr"/>
            <a:r>
              <a:rPr lang="en-US" altLang="en-US" sz="3600" dirty="0"/>
              <a:t>Step 3: Understand Weed Management</a:t>
            </a:r>
            <a:endParaRPr lang="en-US" sz="3600" dirty="0"/>
          </a:p>
        </p:txBody>
      </p:sp>
      <p:sp>
        <p:nvSpPr>
          <p:cNvPr id="3" name="Content Placeholder 2">
            <a:extLst>
              <a:ext uri="{FF2B5EF4-FFF2-40B4-BE49-F238E27FC236}">
                <a16:creationId xmlns:a16="http://schemas.microsoft.com/office/drawing/2014/main" id="{1920F5DF-6F89-4653-AC73-CDD2171D2F47}"/>
              </a:ext>
            </a:extLst>
          </p:cNvPr>
          <p:cNvSpPr>
            <a:spLocks noGrp="1"/>
          </p:cNvSpPr>
          <p:nvPr>
            <p:ph idx="1"/>
          </p:nvPr>
        </p:nvSpPr>
        <p:spPr>
          <a:xfrm>
            <a:off x="5189441" y="1571348"/>
            <a:ext cx="3430776" cy="4306624"/>
          </a:xfrm>
        </p:spPr>
        <p:txBody>
          <a:bodyPr/>
          <a:lstStyle/>
          <a:p>
            <a:r>
              <a:rPr lang="en-US" b="1" dirty="0"/>
              <a:t>Prevention</a:t>
            </a:r>
            <a:r>
              <a:rPr lang="en-US" dirty="0"/>
              <a:t> is the first line of defense to keep weeds from occurring or increasing. </a:t>
            </a:r>
          </a:p>
          <a:p>
            <a:endParaRPr lang="en-US" dirty="0"/>
          </a:p>
          <a:p>
            <a:r>
              <a:rPr lang="en-US" b="1" dirty="0"/>
              <a:t>Eradication</a:t>
            </a:r>
            <a:r>
              <a:rPr lang="en-US" dirty="0"/>
              <a:t> is the removal of weeds from an area so they will not recur unless reintroduced. </a:t>
            </a:r>
          </a:p>
          <a:p>
            <a:endParaRPr lang="en-US" dirty="0"/>
          </a:p>
          <a:p>
            <a:r>
              <a:rPr lang="en-US" b="1" dirty="0"/>
              <a:t>Control</a:t>
            </a:r>
            <a:r>
              <a:rPr lang="en-US" dirty="0"/>
              <a:t> reduces a weed population to a manageable level</a:t>
            </a:r>
          </a:p>
          <a:p>
            <a:endParaRPr lang="en-US" dirty="0"/>
          </a:p>
        </p:txBody>
      </p:sp>
      <p:sp>
        <p:nvSpPr>
          <p:cNvPr id="4" name="Footer Placeholder 3">
            <a:extLst>
              <a:ext uri="{FF2B5EF4-FFF2-40B4-BE49-F238E27FC236}">
                <a16:creationId xmlns:a16="http://schemas.microsoft.com/office/drawing/2014/main" id="{BF2E1653-88D2-4239-8419-ADCE6FDF9F3E}"/>
              </a:ext>
            </a:extLst>
          </p:cNvPr>
          <p:cNvSpPr>
            <a:spLocks noGrp="1"/>
          </p:cNvSpPr>
          <p:nvPr>
            <p:ph type="ftr" sz="quarter" idx="11"/>
          </p:nvPr>
        </p:nvSpPr>
        <p:spPr/>
        <p:txBody>
          <a:bodyPr/>
          <a:lstStyle/>
          <a:p>
            <a:r>
              <a:rPr lang="en-US"/>
              <a:t>www.gallatinisa.org</a:t>
            </a:r>
            <a:endParaRPr lang="en-US" dirty="0"/>
          </a:p>
        </p:txBody>
      </p:sp>
      <p:sp>
        <p:nvSpPr>
          <p:cNvPr id="5" name="Rectangle 3">
            <a:extLst>
              <a:ext uri="{FF2B5EF4-FFF2-40B4-BE49-F238E27FC236}">
                <a16:creationId xmlns:a16="http://schemas.microsoft.com/office/drawing/2014/main" id="{5C543C4B-9E42-499A-B12D-3CCF4EA42DAF}"/>
              </a:ext>
            </a:extLst>
          </p:cNvPr>
          <p:cNvSpPr txBox="1">
            <a:spLocks noChangeArrowheads="1"/>
          </p:cNvSpPr>
          <p:nvPr/>
        </p:nvSpPr>
        <p:spPr bwMode="auto">
          <a:xfrm>
            <a:off x="550563" y="4412330"/>
            <a:ext cx="3861489" cy="1307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gn="ctr">
              <a:spcBef>
                <a:spcPts val="0"/>
              </a:spcBef>
              <a:buFontTx/>
              <a:buNone/>
            </a:pPr>
            <a:r>
              <a:rPr lang="en-US" altLang="en-US" sz="1800" dirty="0">
                <a:solidFill>
                  <a:srgbClr val="800080"/>
                </a:solidFill>
                <a:latin typeface="+mn-lt"/>
              </a:rPr>
              <a:t>Noxious weed reality check:</a:t>
            </a:r>
            <a:endParaRPr lang="en-US" altLang="en-US" sz="1800" b="0" dirty="0">
              <a:solidFill>
                <a:srgbClr val="800080"/>
              </a:solidFill>
              <a:latin typeface="+mn-lt"/>
            </a:endParaRPr>
          </a:p>
          <a:p>
            <a:pPr marL="0" indent="0" algn="ctr">
              <a:spcBef>
                <a:spcPts val="0"/>
              </a:spcBef>
              <a:buFontTx/>
              <a:buNone/>
            </a:pPr>
            <a:r>
              <a:rPr lang="en-US" altLang="en-US" sz="1800" dirty="0">
                <a:solidFill>
                  <a:srgbClr val="800080"/>
                </a:solidFill>
                <a:latin typeface="+mn-lt"/>
              </a:rPr>
              <a:t>I</a:t>
            </a:r>
            <a:r>
              <a:rPr lang="en-US" altLang="en-US" sz="1800" b="0" dirty="0">
                <a:solidFill>
                  <a:srgbClr val="800080"/>
                </a:solidFill>
                <a:latin typeface="+mn-lt"/>
              </a:rPr>
              <a:t>n general, it takes several years of repeated management to reduce or eliminate the population. </a:t>
            </a:r>
          </a:p>
        </p:txBody>
      </p:sp>
      <p:pic>
        <p:nvPicPr>
          <p:cNvPr id="7" name="Picture 6">
            <a:extLst>
              <a:ext uri="{FF2B5EF4-FFF2-40B4-BE49-F238E27FC236}">
                <a16:creationId xmlns:a16="http://schemas.microsoft.com/office/drawing/2014/main" id="{2AC51186-25F3-47DD-B5F8-06891D7E0E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0564" y="1571348"/>
            <a:ext cx="3861489" cy="2574326"/>
          </a:xfrm>
          <a:prstGeom prst="rect">
            <a:avLst/>
          </a:prstGeom>
        </p:spPr>
      </p:pic>
    </p:spTree>
    <p:extLst>
      <p:ext uri="{BB962C8B-B14F-4D97-AF65-F5344CB8AC3E}">
        <p14:creationId xmlns:p14="http://schemas.microsoft.com/office/powerpoint/2010/main" val="1503435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wmdrawingroger">
            <a:extLst>
              <a:ext uri="{FF2B5EF4-FFF2-40B4-BE49-F238E27FC236}">
                <a16:creationId xmlns:a16="http://schemas.microsoft.com/office/drawing/2014/main" id="{08C92496-6966-4A0B-BBBA-69F6ACF73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476" y="2327814"/>
            <a:ext cx="5105400"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7FA2076-653B-43EF-A20C-98946CD2E470}"/>
              </a:ext>
            </a:extLst>
          </p:cNvPr>
          <p:cNvSpPr>
            <a:spLocks noGrp="1"/>
          </p:cNvSpPr>
          <p:nvPr>
            <p:ph type="title"/>
          </p:nvPr>
        </p:nvSpPr>
        <p:spPr/>
        <p:txBody>
          <a:bodyPr/>
          <a:lstStyle/>
          <a:p>
            <a:pPr algn="ctr"/>
            <a:r>
              <a:rPr lang="en-US" dirty="0"/>
              <a:t>Control</a:t>
            </a:r>
          </a:p>
        </p:txBody>
      </p:sp>
      <p:sp>
        <p:nvSpPr>
          <p:cNvPr id="3" name="Content Placeholder 2">
            <a:extLst>
              <a:ext uri="{FF2B5EF4-FFF2-40B4-BE49-F238E27FC236}">
                <a16:creationId xmlns:a16="http://schemas.microsoft.com/office/drawing/2014/main" id="{59E25051-CAB5-46B6-87A4-0890FEC9E1C3}"/>
              </a:ext>
            </a:extLst>
          </p:cNvPr>
          <p:cNvSpPr>
            <a:spLocks noGrp="1"/>
          </p:cNvSpPr>
          <p:nvPr>
            <p:ph idx="1"/>
          </p:nvPr>
        </p:nvSpPr>
        <p:spPr>
          <a:xfrm>
            <a:off x="1553592" y="1845734"/>
            <a:ext cx="6813168" cy="4023360"/>
          </a:xfrm>
        </p:spPr>
        <p:txBody>
          <a:bodyPr/>
          <a:lstStyle/>
          <a:p>
            <a:r>
              <a:rPr lang="en-US" altLang="en-US" dirty="0"/>
              <a:t>Mechanical control</a:t>
            </a:r>
          </a:p>
          <a:p>
            <a:r>
              <a:rPr lang="en-US" altLang="en-US" dirty="0"/>
              <a:t>Biological control</a:t>
            </a:r>
          </a:p>
          <a:p>
            <a:r>
              <a:rPr lang="en-US" altLang="en-US" dirty="0"/>
              <a:t>Cultural control</a:t>
            </a:r>
          </a:p>
          <a:p>
            <a:r>
              <a:rPr lang="en-US" altLang="en-US" dirty="0"/>
              <a:t>Chemical control</a:t>
            </a:r>
          </a:p>
          <a:p>
            <a:endParaRPr lang="en-US" dirty="0"/>
          </a:p>
        </p:txBody>
      </p:sp>
      <p:sp>
        <p:nvSpPr>
          <p:cNvPr id="4" name="Footer Placeholder 3">
            <a:extLst>
              <a:ext uri="{FF2B5EF4-FFF2-40B4-BE49-F238E27FC236}">
                <a16:creationId xmlns:a16="http://schemas.microsoft.com/office/drawing/2014/main" id="{CA506A08-3277-4C08-9C40-1EFC9151C9B2}"/>
              </a:ext>
            </a:extLst>
          </p:cNvPr>
          <p:cNvSpPr>
            <a:spLocks noGrp="1"/>
          </p:cNvSpPr>
          <p:nvPr>
            <p:ph type="ftr" sz="quarter" idx="11"/>
          </p:nvPr>
        </p:nvSpPr>
        <p:spPr/>
        <p:txBody>
          <a:bodyPr/>
          <a:lstStyle/>
          <a:p>
            <a:r>
              <a:rPr lang="en-US"/>
              <a:t>www.gallatinisa.org</a:t>
            </a:r>
            <a:endParaRPr lang="en-US" dirty="0"/>
          </a:p>
        </p:txBody>
      </p:sp>
    </p:spTree>
    <p:extLst>
      <p:ext uri="{BB962C8B-B14F-4D97-AF65-F5344CB8AC3E}">
        <p14:creationId xmlns:p14="http://schemas.microsoft.com/office/powerpoint/2010/main" val="1130352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AEC2-EEF5-410B-B43E-76ABD99E8153}"/>
              </a:ext>
            </a:extLst>
          </p:cNvPr>
          <p:cNvSpPr>
            <a:spLocks noGrp="1"/>
          </p:cNvSpPr>
          <p:nvPr>
            <p:ph type="title"/>
          </p:nvPr>
        </p:nvSpPr>
        <p:spPr/>
        <p:txBody>
          <a:bodyPr/>
          <a:lstStyle/>
          <a:p>
            <a:pPr algn="ctr"/>
            <a:r>
              <a:rPr lang="en-US" dirty="0"/>
              <a:t>Mechanical Treatments</a:t>
            </a:r>
          </a:p>
        </p:txBody>
      </p:sp>
      <p:sp>
        <p:nvSpPr>
          <p:cNvPr id="3" name="Content Placeholder 2">
            <a:extLst>
              <a:ext uri="{FF2B5EF4-FFF2-40B4-BE49-F238E27FC236}">
                <a16:creationId xmlns:a16="http://schemas.microsoft.com/office/drawing/2014/main" id="{C26B4373-56ED-4539-A6F0-6E277184221D}"/>
              </a:ext>
            </a:extLst>
          </p:cNvPr>
          <p:cNvSpPr>
            <a:spLocks noGrp="1"/>
          </p:cNvSpPr>
          <p:nvPr>
            <p:ph idx="1"/>
          </p:nvPr>
        </p:nvSpPr>
        <p:spPr>
          <a:xfrm>
            <a:off x="822960" y="1772904"/>
            <a:ext cx="3163115" cy="3312192"/>
          </a:xfrm>
        </p:spPr>
        <p:txBody>
          <a:bodyPr/>
          <a:lstStyle/>
          <a:p>
            <a:pPr>
              <a:lnSpc>
                <a:spcPct val="150000"/>
              </a:lnSpc>
              <a:spcBef>
                <a:spcPts val="0"/>
              </a:spcBef>
              <a:spcAft>
                <a:spcPts val="0"/>
              </a:spcAft>
              <a:buClrTx/>
              <a:buSzPct val="50000"/>
              <a:buFont typeface="Wingdings" panose="05000000000000000000" pitchFamily="2" charset="2"/>
              <a:buChar char="§"/>
            </a:pPr>
            <a:r>
              <a:rPr lang="en-US" altLang="en-US" dirty="0"/>
              <a:t>Cultivation/tillage </a:t>
            </a:r>
          </a:p>
          <a:p>
            <a:pPr>
              <a:lnSpc>
                <a:spcPct val="150000"/>
              </a:lnSpc>
              <a:spcBef>
                <a:spcPts val="0"/>
              </a:spcBef>
              <a:spcAft>
                <a:spcPts val="0"/>
              </a:spcAft>
              <a:buClrTx/>
              <a:buSzPct val="50000"/>
              <a:buFont typeface="Wingdings" panose="05000000000000000000" pitchFamily="2" charset="2"/>
              <a:buChar char="§"/>
            </a:pPr>
            <a:r>
              <a:rPr lang="en-US" altLang="en-US" dirty="0"/>
              <a:t>Hoeing</a:t>
            </a:r>
          </a:p>
          <a:p>
            <a:pPr>
              <a:lnSpc>
                <a:spcPct val="150000"/>
              </a:lnSpc>
              <a:spcBef>
                <a:spcPts val="0"/>
              </a:spcBef>
              <a:spcAft>
                <a:spcPts val="0"/>
              </a:spcAft>
              <a:buClrTx/>
              <a:buSzPct val="50000"/>
              <a:buFont typeface="Wingdings" panose="05000000000000000000" pitchFamily="2" charset="2"/>
              <a:buChar char="§"/>
            </a:pPr>
            <a:r>
              <a:rPr lang="en-US" altLang="en-US" dirty="0"/>
              <a:t>Burning</a:t>
            </a:r>
          </a:p>
          <a:p>
            <a:pPr>
              <a:lnSpc>
                <a:spcPct val="150000"/>
              </a:lnSpc>
              <a:spcBef>
                <a:spcPts val="0"/>
              </a:spcBef>
              <a:spcAft>
                <a:spcPts val="0"/>
              </a:spcAft>
              <a:buClrTx/>
              <a:buSzPct val="50000"/>
              <a:buFont typeface="Wingdings" panose="05000000000000000000" pitchFamily="2" charset="2"/>
              <a:buChar char="§"/>
            </a:pPr>
            <a:r>
              <a:rPr lang="en-US" altLang="en-US" dirty="0"/>
              <a:t>Mowing</a:t>
            </a:r>
          </a:p>
          <a:p>
            <a:pPr>
              <a:lnSpc>
                <a:spcPct val="150000"/>
              </a:lnSpc>
              <a:spcBef>
                <a:spcPts val="0"/>
              </a:spcBef>
              <a:spcAft>
                <a:spcPts val="0"/>
              </a:spcAft>
              <a:buClrTx/>
              <a:buSzPct val="50000"/>
              <a:buFont typeface="Wingdings" panose="05000000000000000000" pitchFamily="2" charset="2"/>
              <a:buChar char="§"/>
            </a:pPr>
            <a:r>
              <a:rPr lang="en-US" altLang="en-US" dirty="0">
                <a:solidFill>
                  <a:schemeClr val="tx1"/>
                </a:solidFill>
              </a:rPr>
              <a:t>Hand-pulling – always wear gloves &amp; bag those weeds!! Best for tap rooted plants. </a:t>
            </a:r>
          </a:p>
          <a:p>
            <a:pPr>
              <a:lnSpc>
                <a:spcPct val="150000"/>
              </a:lnSpc>
              <a:spcBef>
                <a:spcPts val="0"/>
              </a:spcBef>
              <a:spcAft>
                <a:spcPts val="0"/>
              </a:spcAft>
              <a:buClrTx/>
              <a:buSzPct val="50000"/>
              <a:buFont typeface="Wingdings" panose="05000000000000000000" pitchFamily="2" charset="2"/>
              <a:buChar char="§"/>
            </a:pPr>
            <a:endParaRPr lang="en-US" altLang="en-US" dirty="0"/>
          </a:p>
          <a:p>
            <a:endParaRPr lang="en-US" dirty="0"/>
          </a:p>
        </p:txBody>
      </p:sp>
      <p:sp>
        <p:nvSpPr>
          <p:cNvPr id="4" name="Footer Placeholder 3">
            <a:extLst>
              <a:ext uri="{FF2B5EF4-FFF2-40B4-BE49-F238E27FC236}">
                <a16:creationId xmlns:a16="http://schemas.microsoft.com/office/drawing/2014/main" id="{65BAD644-38BE-42FB-ABA8-8AB22987B412}"/>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035909B2-B766-481C-8D2C-1A0860BCA7C1}"/>
              </a:ext>
            </a:extLst>
          </p:cNvPr>
          <p:cNvPicPr>
            <a:picLocks noChangeAspect="1"/>
          </p:cNvPicPr>
          <p:nvPr/>
        </p:nvPicPr>
        <p:blipFill>
          <a:blip r:embed="rId2"/>
          <a:stretch>
            <a:fillRect/>
          </a:stretch>
        </p:blipFill>
        <p:spPr>
          <a:xfrm>
            <a:off x="4173613" y="1772904"/>
            <a:ext cx="4416257" cy="3312192"/>
          </a:xfrm>
          <a:prstGeom prst="rect">
            <a:avLst/>
          </a:prstGeom>
        </p:spPr>
      </p:pic>
    </p:spTree>
    <p:extLst>
      <p:ext uri="{BB962C8B-B14F-4D97-AF65-F5344CB8AC3E}">
        <p14:creationId xmlns:p14="http://schemas.microsoft.com/office/powerpoint/2010/main" val="310956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2F188-7ADE-4A48-9C13-7C8A53182691}"/>
              </a:ext>
            </a:extLst>
          </p:cNvPr>
          <p:cNvSpPr>
            <a:spLocks noGrp="1"/>
          </p:cNvSpPr>
          <p:nvPr>
            <p:ph type="title"/>
          </p:nvPr>
        </p:nvSpPr>
        <p:spPr/>
        <p:txBody>
          <a:bodyPr/>
          <a:lstStyle/>
          <a:p>
            <a:pPr algn="ctr"/>
            <a:r>
              <a:rPr lang="en-US" dirty="0"/>
              <a:t>Mowing Weeds</a:t>
            </a:r>
          </a:p>
        </p:txBody>
      </p:sp>
      <p:sp>
        <p:nvSpPr>
          <p:cNvPr id="3" name="Content Placeholder 2">
            <a:extLst>
              <a:ext uri="{FF2B5EF4-FFF2-40B4-BE49-F238E27FC236}">
                <a16:creationId xmlns:a16="http://schemas.microsoft.com/office/drawing/2014/main" id="{EBEC39C0-2943-4EB7-9EB6-ACF234965ADA}"/>
              </a:ext>
            </a:extLst>
          </p:cNvPr>
          <p:cNvSpPr>
            <a:spLocks noGrp="1"/>
          </p:cNvSpPr>
          <p:nvPr>
            <p:ph idx="1"/>
          </p:nvPr>
        </p:nvSpPr>
        <p:spPr>
          <a:xfrm>
            <a:off x="319598" y="2800577"/>
            <a:ext cx="4394446" cy="3171119"/>
          </a:xfrm>
        </p:spPr>
        <p:txBody>
          <a:bodyPr>
            <a:noAutofit/>
          </a:bodyPr>
          <a:lstStyle/>
          <a:p>
            <a:pPr>
              <a:lnSpc>
                <a:spcPct val="160000"/>
              </a:lnSpc>
              <a:spcBef>
                <a:spcPts val="0"/>
              </a:spcBef>
              <a:spcAft>
                <a:spcPts val="0"/>
              </a:spcAft>
              <a:buClrTx/>
              <a:buSzPct val="50000"/>
              <a:buFont typeface="Wingdings" panose="05000000000000000000" pitchFamily="2" charset="2"/>
              <a:buChar char="§"/>
            </a:pPr>
            <a:r>
              <a:rPr lang="en-US" altLang="en-US" sz="1400" dirty="0"/>
              <a:t>The best time to mow is just before the target weed reaches the flowering stage (reduces seed production &amp; seed bank)</a:t>
            </a:r>
          </a:p>
          <a:p>
            <a:pPr>
              <a:lnSpc>
                <a:spcPct val="160000"/>
              </a:lnSpc>
              <a:spcBef>
                <a:spcPts val="0"/>
              </a:spcBef>
              <a:spcAft>
                <a:spcPts val="0"/>
              </a:spcAft>
              <a:buClrTx/>
              <a:buSzPct val="50000"/>
              <a:buFont typeface="Wingdings" panose="05000000000000000000" pitchFamily="2" charset="2"/>
              <a:buChar char="§"/>
            </a:pPr>
            <a:r>
              <a:rPr lang="en-US" altLang="en-US" sz="1400" dirty="0"/>
              <a:t>If already gone to seed, you may be spreading the weed seeds around!</a:t>
            </a:r>
          </a:p>
          <a:p>
            <a:pPr>
              <a:lnSpc>
                <a:spcPct val="160000"/>
              </a:lnSpc>
              <a:spcBef>
                <a:spcPts val="0"/>
              </a:spcBef>
              <a:spcAft>
                <a:spcPts val="0"/>
              </a:spcAft>
              <a:buClrTx/>
              <a:buSzPct val="50000"/>
              <a:buFont typeface="Wingdings" panose="05000000000000000000" pitchFamily="2" charset="2"/>
              <a:buChar char="§"/>
            </a:pPr>
            <a:r>
              <a:rPr lang="en-US" altLang="en-US" sz="1400" dirty="0"/>
              <a:t>A combination of mowing and spraying can be a good 1-2 punch!</a:t>
            </a:r>
          </a:p>
          <a:p>
            <a:pPr>
              <a:lnSpc>
                <a:spcPct val="160000"/>
              </a:lnSpc>
              <a:spcBef>
                <a:spcPts val="0"/>
              </a:spcBef>
              <a:spcAft>
                <a:spcPts val="0"/>
              </a:spcAft>
              <a:buClrTx/>
              <a:buSzPct val="50000"/>
              <a:buFont typeface="Wingdings" panose="05000000000000000000" pitchFamily="2" charset="2"/>
              <a:buChar char="§"/>
            </a:pPr>
            <a:r>
              <a:rPr lang="en-US" altLang="en-US" sz="1400" dirty="0"/>
              <a:t>Don’t mow lower than 3-4 inches, as you’ll set your grasses back </a:t>
            </a:r>
            <a:endParaRPr lang="en-US" sz="1400" dirty="0"/>
          </a:p>
        </p:txBody>
      </p:sp>
      <p:sp>
        <p:nvSpPr>
          <p:cNvPr id="4" name="Footer Placeholder 3">
            <a:extLst>
              <a:ext uri="{FF2B5EF4-FFF2-40B4-BE49-F238E27FC236}">
                <a16:creationId xmlns:a16="http://schemas.microsoft.com/office/drawing/2014/main" id="{2874603F-BCC2-4BDE-BFF5-5374338D7337}"/>
              </a:ext>
            </a:extLst>
          </p:cNvPr>
          <p:cNvSpPr>
            <a:spLocks noGrp="1"/>
          </p:cNvSpPr>
          <p:nvPr>
            <p:ph type="ftr" sz="quarter" idx="11"/>
          </p:nvPr>
        </p:nvSpPr>
        <p:spPr/>
        <p:txBody>
          <a:bodyPr/>
          <a:lstStyle/>
          <a:p>
            <a:r>
              <a:rPr lang="en-US"/>
              <a:t>www.gallatinisa.org</a:t>
            </a:r>
            <a:endParaRPr lang="en-US" dirty="0"/>
          </a:p>
        </p:txBody>
      </p:sp>
      <p:pic>
        <p:nvPicPr>
          <p:cNvPr id="7" name="Picture 6">
            <a:extLst>
              <a:ext uri="{FF2B5EF4-FFF2-40B4-BE49-F238E27FC236}">
                <a16:creationId xmlns:a16="http://schemas.microsoft.com/office/drawing/2014/main" id="{D2D7D848-C453-4275-A288-BD662B18668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1457" t="9450" r="8500" b="19871"/>
          <a:stretch/>
        </p:blipFill>
        <p:spPr>
          <a:xfrm>
            <a:off x="4864961" y="2800577"/>
            <a:ext cx="3959441" cy="2996541"/>
          </a:xfrm>
          <a:prstGeom prst="rect">
            <a:avLst/>
          </a:prstGeom>
        </p:spPr>
      </p:pic>
      <p:sp>
        <p:nvSpPr>
          <p:cNvPr id="8" name="TextBox 7">
            <a:extLst>
              <a:ext uri="{FF2B5EF4-FFF2-40B4-BE49-F238E27FC236}">
                <a16:creationId xmlns:a16="http://schemas.microsoft.com/office/drawing/2014/main" id="{6B9C5E9C-5FD2-441F-9E39-A55B05E1BD24}"/>
              </a:ext>
            </a:extLst>
          </p:cNvPr>
          <p:cNvSpPr txBox="1"/>
          <p:nvPr/>
        </p:nvSpPr>
        <p:spPr>
          <a:xfrm>
            <a:off x="319598" y="1429069"/>
            <a:ext cx="8531438" cy="923330"/>
          </a:xfrm>
          <a:prstGeom prst="rect">
            <a:avLst/>
          </a:prstGeom>
          <a:noFill/>
        </p:spPr>
        <p:txBody>
          <a:bodyPr wrap="square" rtlCol="0">
            <a:spAutoFit/>
          </a:bodyPr>
          <a:lstStyle/>
          <a:p>
            <a:pPr algn="ctr"/>
            <a:r>
              <a:rPr lang="en-US" altLang="en-US" b="1" dirty="0">
                <a:solidFill>
                  <a:srgbClr val="A50021"/>
                </a:solidFill>
              </a:rPr>
              <a:t>Weeds can adapt to mowing…and even be encouraged to spread!!!</a:t>
            </a:r>
            <a:r>
              <a:rPr lang="en-US" altLang="en-US" dirty="0"/>
              <a:t>  </a:t>
            </a:r>
          </a:p>
          <a:p>
            <a:pPr algn="ctr"/>
            <a:r>
              <a:rPr lang="en-US" altLang="en-US" dirty="0">
                <a:solidFill>
                  <a:srgbClr val="800080"/>
                </a:solidFill>
              </a:rPr>
              <a:t>Canada thistle &amp; leafy spurge send up more tillers, spotted knapweed adapts by spreading low to the ground.</a:t>
            </a:r>
            <a:endParaRPr lang="en-US" dirty="0"/>
          </a:p>
        </p:txBody>
      </p:sp>
    </p:spTree>
    <p:extLst>
      <p:ext uri="{BB962C8B-B14F-4D97-AF65-F5344CB8AC3E}">
        <p14:creationId xmlns:p14="http://schemas.microsoft.com/office/powerpoint/2010/main" val="3275556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C300A-DDCD-493D-BA6C-8C5DC26266C2}"/>
              </a:ext>
            </a:extLst>
          </p:cNvPr>
          <p:cNvSpPr>
            <a:spLocks noGrp="1"/>
          </p:cNvSpPr>
          <p:nvPr>
            <p:ph type="title"/>
          </p:nvPr>
        </p:nvSpPr>
        <p:spPr/>
        <p:txBody>
          <a:bodyPr>
            <a:normAutofit/>
          </a:bodyPr>
          <a:lstStyle/>
          <a:p>
            <a:pPr algn="ctr"/>
            <a:r>
              <a:rPr lang="en-US" sz="4400" dirty="0"/>
              <a:t>Gallatin Invasive Species Alliance</a:t>
            </a:r>
          </a:p>
        </p:txBody>
      </p:sp>
      <p:sp>
        <p:nvSpPr>
          <p:cNvPr id="3" name="Content Placeholder 2">
            <a:extLst>
              <a:ext uri="{FF2B5EF4-FFF2-40B4-BE49-F238E27FC236}">
                <a16:creationId xmlns:a16="http://schemas.microsoft.com/office/drawing/2014/main" id="{2891C437-1EC7-4E90-923B-7E25A21B5493}"/>
              </a:ext>
            </a:extLst>
          </p:cNvPr>
          <p:cNvSpPr>
            <a:spLocks noGrp="1"/>
          </p:cNvSpPr>
          <p:nvPr>
            <p:ph idx="1"/>
          </p:nvPr>
        </p:nvSpPr>
        <p:spPr>
          <a:xfrm>
            <a:off x="822960" y="4250412"/>
            <a:ext cx="7543800" cy="1875181"/>
          </a:xfrm>
        </p:spPr>
        <p:txBody>
          <a:bodyPr>
            <a:normAutofit/>
          </a:bodyPr>
          <a:lstStyle/>
          <a:p>
            <a:pPr algn="ctr">
              <a:spcBef>
                <a:spcPts val="0"/>
              </a:spcBef>
              <a:spcAft>
                <a:spcPts val="0"/>
              </a:spcAft>
            </a:pPr>
            <a:r>
              <a:rPr lang="en-US" dirty="0"/>
              <a:t>The Gallatin Invasive Species Alliance </a:t>
            </a:r>
          </a:p>
          <a:p>
            <a:pPr algn="ctr">
              <a:spcBef>
                <a:spcPts val="0"/>
              </a:spcBef>
              <a:spcAft>
                <a:spcPts val="0"/>
              </a:spcAft>
            </a:pPr>
            <a:r>
              <a:rPr lang="en-US" dirty="0"/>
              <a:t>is a locally led not-for-profit 501(c)(3) organization </a:t>
            </a:r>
          </a:p>
          <a:p>
            <a:pPr algn="ctr">
              <a:spcBef>
                <a:spcPts val="0"/>
              </a:spcBef>
              <a:spcAft>
                <a:spcPts val="0"/>
              </a:spcAft>
            </a:pPr>
            <a:r>
              <a:rPr lang="en-US" dirty="0"/>
              <a:t>working to conserve native plants, wildlife habitat, and water resources through invasive species education and management.</a:t>
            </a:r>
          </a:p>
        </p:txBody>
      </p:sp>
      <p:sp>
        <p:nvSpPr>
          <p:cNvPr id="4" name="Footer Placeholder 3">
            <a:extLst>
              <a:ext uri="{FF2B5EF4-FFF2-40B4-BE49-F238E27FC236}">
                <a16:creationId xmlns:a16="http://schemas.microsoft.com/office/drawing/2014/main" id="{9C9E28AE-3D3A-4652-B148-8D7C0481AD30}"/>
              </a:ext>
            </a:extLst>
          </p:cNvPr>
          <p:cNvSpPr>
            <a:spLocks noGrp="1"/>
          </p:cNvSpPr>
          <p:nvPr>
            <p:ph type="ftr" sz="quarter" idx="11"/>
          </p:nvPr>
        </p:nvSpPr>
        <p:spPr/>
        <p:txBody>
          <a:bodyPr/>
          <a:lstStyle/>
          <a:p>
            <a:r>
              <a:rPr lang="en-US"/>
              <a:t>www.gallatinisa.org</a:t>
            </a:r>
            <a:endParaRPr lang="en-US" dirty="0"/>
          </a:p>
        </p:txBody>
      </p:sp>
      <p:pic>
        <p:nvPicPr>
          <p:cNvPr id="5" name="Picture 4">
            <a:extLst>
              <a:ext uri="{FF2B5EF4-FFF2-40B4-BE49-F238E27FC236}">
                <a16:creationId xmlns:a16="http://schemas.microsoft.com/office/drawing/2014/main" id="{8137A190-1BB0-4C91-9140-A0D809D9C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377" y="1553503"/>
            <a:ext cx="2582965" cy="2582965"/>
          </a:xfrm>
          <a:prstGeom prst="rect">
            <a:avLst/>
          </a:prstGeom>
        </p:spPr>
      </p:pic>
    </p:spTree>
    <p:extLst>
      <p:ext uri="{BB962C8B-B14F-4D97-AF65-F5344CB8AC3E}">
        <p14:creationId xmlns:p14="http://schemas.microsoft.com/office/powerpoint/2010/main" val="421143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3420-289B-4243-B67C-E057561B2141}"/>
              </a:ext>
            </a:extLst>
          </p:cNvPr>
          <p:cNvSpPr>
            <a:spLocks noGrp="1"/>
          </p:cNvSpPr>
          <p:nvPr>
            <p:ph type="title"/>
          </p:nvPr>
        </p:nvSpPr>
        <p:spPr/>
        <p:txBody>
          <a:bodyPr/>
          <a:lstStyle/>
          <a:p>
            <a:pPr algn="ctr"/>
            <a:r>
              <a:rPr lang="en-US" dirty="0"/>
              <a:t>Biological Treatments</a:t>
            </a:r>
          </a:p>
        </p:txBody>
      </p:sp>
      <p:sp>
        <p:nvSpPr>
          <p:cNvPr id="3" name="Content Placeholder 2">
            <a:extLst>
              <a:ext uri="{FF2B5EF4-FFF2-40B4-BE49-F238E27FC236}">
                <a16:creationId xmlns:a16="http://schemas.microsoft.com/office/drawing/2014/main" id="{64DC1023-2A20-4989-BFA3-389AE3CAC345}"/>
              </a:ext>
            </a:extLst>
          </p:cNvPr>
          <p:cNvSpPr>
            <a:spLocks noGrp="1"/>
          </p:cNvSpPr>
          <p:nvPr>
            <p:ph idx="1"/>
          </p:nvPr>
        </p:nvSpPr>
        <p:spPr>
          <a:xfrm>
            <a:off x="4065974" y="3178200"/>
            <a:ext cx="4545366" cy="2627790"/>
          </a:xfrm>
        </p:spPr>
        <p:txBody>
          <a:bodyPr>
            <a:normAutofit fontScale="77500" lnSpcReduction="20000"/>
          </a:bodyPr>
          <a:lstStyle/>
          <a:p>
            <a:pPr>
              <a:lnSpc>
                <a:spcPct val="160000"/>
              </a:lnSpc>
              <a:spcBef>
                <a:spcPts val="0"/>
              </a:spcBef>
              <a:spcAft>
                <a:spcPts val="0"/>
              </a:spcAft>
              <a:buClr>
                <a:schemeClr val="tx1"/>
              </a:buClr>
              <a:buSzPct val="50000"/>
              <a:buFont typeface="Wingdings" panose="05000000000000000000" pitchFamily="2" charset="2"/>
              <a:buChar char="§"/>
            </a:pPr>
            <a:r>
              <a:rPr lang="en-US" altLang="en-US" dirty="0"/>
              <a:t>More effective in combination with other treatment</a:t>
            </a:r>
          </a:p>
          <a:p>
            <a:pPr>
              <a:lnSpc>
                <a:spcPct val="160000"/>
              </a:lnSpc>
              <a:spcBef>
                <a:spcPts val="0"/>
              </a:spcBef>
              <a:spcAft>
                <a:spcPts val="0"/>
              </a:spcAft>
              <a:buClr>
                <a:schemeClr val="tx1"/>
              </a:buClr>
              <a:buSzPct val="50000"/>
              <a:buFont typeface="Wingdings" panose="05000000000000000000" pitchFamily="2" charset="2"/>
              <a:buChar char="§"/>
            </a:pPr>
            <a:r>
              <a:rPr lang="en-US" altLang="en-US" dirty="0"/>
              <a:t>Can reduce herbicide use</a:t>
            </a:r>
          </a:p>
          <a:p>
            <a:pPr>
              <a:lnSpc>
                <a:spcPct val="160000"/>
              </a:lnSpc>
              <a:spcBef>
                <a:spcPts val="0"/>
              </a:spcBef>
              <a:spcAft>
                <a:spcPts val="0"/>
              </a:spcAft>
              <a:buClr>
                <a:schemeClr val="tx1"/>
              </a:buClr>
              <a:buSzPct val="50000"/>
              <a:buFont typeface="Wingdings" panose="05000000000000000000" pitchFamily="2" charset="2"/>
              <a:buChar char="§"/>
            </a:pPr>
            <a:r>
              <a:rPr lang="en-US" altLang="en-US" dirty="0"/>
              <a:t>Goal is not total elimination, just to lower general equilibrium</a:t>
            </a:r>
          </a:p>
          <a:p>
            <a:pPr>
              <a:lnSpc>
                <a:spcPct val="160000"/>
              </a:lnSpc>
              <a:spcBef>
                <a:spcPts val="0"/>
              </a:spcBef>
              <a:spcAft>
                <a:spcPts val="0"/>
              </a:spcAft>
              <a:buClr>
                <a:schemeClr val="tx1"/>
              </a:buClr>
              <a:buSzPct val="50000"/>
              <a:buFont typeface="Wingdings" panose="05000000000000000000" pitchFamily="2" charset="2"/>
              <a:buChar char="§"/>
            </a:pPr>
            <a:r>
              <a:rPr lang="en-US" altLang="en-US" dirty="0"/>
              <a:t>Slower acting control</a:t>
            </a:r>
          </a:p>
          <a:p>
            <a:pPr>
              <a:lnSpc>
                <a:spcPct val="160000"/>
              </a:lnSpc>
              <a:spcBef>
                <a:spcPts val="0"/>
              </a:spcBef>
              <a:spcAft>
                <a:spcPts val="0"/>
              </a:spcAft>
              <a:buClr>
                <a:schemeClr val="tx1"/>
              </a:buClr>
              <a:buSzPct val="50000"/>
              <a:buFont typeface="Wingdings" panose="05000000000000000000" pitchFamily="2" charset="2"/>
              <a:buChar char="§"/>
            </a:pPr>
            <a:r>
              <a:rPr lang="en-US" altLang="en-US" dirty="0"/>
              <a:t>Great for areas where spraying is not an option:  wetlands, riparian areas, steep slopes</a:t>
            </a:r>
          </a:p>
          <a:p>
            <a:pPr>
              <a:lnSpc>
                <a:spcPct val="80000"/>
              </a:lnSpc>
            </a:pPr>
            <a:endParaRPr lang="en-US" altLang="en-US" b="1" dirty="0"/>
          </a:p>
          <a:p>
            <a:pPr>
              <a:lnSpc>
                <a:spcPct val="80000"/>
              </a:lnSpc>
            </a:pPr>
            <a:endParaRPr lang="en-US" altLang="en-US" dirty="0"/>
          </a:p>
          <a:p>
            <a:endParaRPr lang="en-US" dirty="0"/>
          </a:p>
        </p:txBody>
      </p:sp>
      <p:sp>
        <p:nvSpPr>
          <p:cNvPr id="4" name="Footer Placeholder 3">
            <a:extLst>
              <a:ext uri="{FF2B5EF4-FFF2-40B4-BE49-F238E27FC236}">
                <a16:creationId xmlns:a16="http://schemas.microsoft.com/office/drawing/2014/main" id="{D53B1190-1EC4-4824-B3B2-DD39FC506B1B}"/>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37980F68-8675-4D41-B591-052CB7999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51" y="3302248"/>
            <a:ext cx="2839654" cy="2366378"/>
          </a:xfrm>
          <a:prstGeom prst="rect">
            <a:avLst/>
          </a:prstGeom>
        </p:spPr>
      </p:pic>
      <p:sp>
        <p:nvSpPr>
          <p:cNvPr id="7" name="Content Placeholder 2">
            <a:extLst>
              <a:ext uri="{FF2B5EF4-FFF2-40B4-BE49-F238E27FC236}">
                <a16:creationId xmlns:a16="http://schemas.microsoft.com/office/drawing/2014/main" id="{B3D1F01C-34A7-40A0-98DC-9F8C6CB2C49D}"/>
              </a:ext>
            </a:extLst>
          </p:cNvPr>
          <p:cNvSpPr txBox="1">
            <a:spLocks/>
          </p:cNvSpPr>
          <p:nvPr/>
        </p:nvSpPr>
        <p:spPr>
          <a:xfrm>
            <a:off x="822960" y="1563847"/>
            <a:ext cx="7543800" cy="112609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60000"/>
              </a:lnSpc>
              <a:spcBef>
                <a:spcPts val="0"/>
              </a:spcBef>
              <a:spcAft>
                <a:spcPts val="0"/>
              </a:spcAft>
            </a:pPr>
            <a:r>
              <a:rPr lang="en-US" altLang="en-US" dirty="0"/>
              <a:t>Biological control is the use of one organism to suppress another.</a:t>
            </a:r>
          </a:p>
          <a:p>
            <a:pPr algn="ctr">
              <a:lnSpc>
                <a:spcPct val="160000"/>
              </a:lnSpc>
              <a:spcBef>
                <a:spcPts val="0"/>
              </a:spcBef>
              <a:spcAft>
                <a:spcPts val="0"/>
              </a:spcAft>
            </a:pPr>
            <a:r>
              <a:rPr lang="en-US" altLang="en-US" dirty="0">
                <a:solidFill>
                  <a:srgbClr val="800080"/>
                </a:solidFill>
              </a:rPr>
              <a:t>They are “stressing agents”, not “killers”. </a:t>
            </a:r>
          </a:p>
          <a:p>
            <a:endParaRPr lang="en-US" dirty="0"/>
          </a:p>
        </p:txBody>
      </p:sp>
    </p:spTree>
    <p:extLst>
      <p:ext uri="{BB962C8B-B14F-4D97-AF65-F5344CB8AC3E}">
        <p14:creationId xmlns:p14="http://schemas.microsoft.com/office/powerpoint/2010/main" val="1632970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C13B1-D6B8-47B4-9255-501F59D98492}"/>
              </a:ext>
            </a:extLst>
          </p:cNvPr>
          <p:cNvSpPr>
            <a:spLocks noGrp="1"/>
          </p:cNvSpPr>
          <p:nvPr>
            <p:ph type="title"/>
          </p:nvPr>
        </p:nvSpPr>
        <p:spPr/>
        <p:txBody>
          <a:bodyPr/>
          <a:lstStyle/>
          <a:p>
            <a:pPr algn="ctr"/>
            <a:r>
              <a:rPr lang="en-US" dirty="0"/>
              <a:t>Cultural Control</a:t>
            </a:r>
          </a:p>
        </p:txBody>
      </p:sp>
      <p:sp>
        <p:nvSpPr>
          <p:cNvPr id="3" name="Content Placeholder 2">
            <a:extLst>
              <a:ext uri="{FF2B5EF4-FFF2-40B4-BE49-F238E27FC236}">
                <a16:creationId xmlns:a16="http://schemas.microsoft.com/office/drawing/2014/main" id="{F0A9DF49-E714-4917-9290-EE4F78AB1562}"/>
              </a:ext>
            </a:extLst>
          </p:cNvPr>
          <p:cNvSpPr>
            <a:spLocks noGrp="1"/>
          </p:cNvSpPr>
          <p:nvPr>
            <p:ph idx="1"/>
          </p:nvPr>
        </p:nvSpPr>
        <p:spPr>
          <a:xfrm>
            <a:off x="822959" y="1417320"/>
            <a:ext cx="7543801" cy="1006284"/>
          </a:xfrm>
        </p:spPr>
        <p:txBody>
          <a:bodyPr>
            <a:normAutofit/>
          </a:bodyPr>
          <a:lstStyle/>
          <a:p>
            <a:pPr>
              <a:lnSpc>
                <a:spcPct val="150000"/>
              </a:lnSpc>
              <a:spcBef>
                <a:spcPts val="0"/>
              </a:spcBef>
              <a:spcAft>
                <a:spcPts val="0"/>
              </a:spcAft>
            </a:pPr>
            <a:r>
              <a:rPr lang="en-US" dirty="0"/>
              <a:t>Using prevention, competition, and land use to reduce reproductive and competitive abilities of noxious weeds.</a:t>
            </a:r>
          </a:p>
        </p:txBody>
      </p:sp>
      <p:sp>
        <p:nvSpPr>
          <p:cNvPr id="4" name="Footer Placeholder 3">
            <a:extLst>
              <a:ext uri="{FF2B5EF4-FFF2-40B4-BE49-F238E27FC236}">
                <a16:creationId xmlns:a16="http://schemas.microsoft.com/office/drawing/2014/main" id="{8A0AF795-A43E-4CB5-895E-D67DEF57E411}"/>
              </a:ext>
            </a:extLst>
          </p:cNvPr>
          <p:cNvSpPr>
            <a:spLocks noGrp="1"/>
          </p:cNvSpPr>
          <p:nvPr>
            <p:ph type="ftr" sz="quarter" idx="11"/>
          </p:nvPr>
        </p:nvSpPr>
        <p:spPr/>
        <p:txBody>
          <a:bodyPr/>
          <a:lstStyle/>
          <a:p>
            <a:r>
              <a:rPr lang="en-US"/>
              <a:t>www.gallatinisa.org</a:t>
            </a:r>
            <a:endParaRPr lang="en-US" dirty="0"/>
          </a:p>
        </p:txBody>
      </p:sp>
      <p:sp>
        <p:nvSpPr>
          <p:cNvPr id="7" name="Content Placeholder 2">
            <a:extLst>
              <a:ext uri="{FF2B5EF4-FFF2-40B4-BE49-F238E27FC236}">
                <a16:creationId xmlns:a16="http://schemas.microsoft.com/office/drawing/2014/main" id="{DD7DAEDC-5209-45BA-B63E-6FC1CBBCC0B8}"/>
              </a:ext>
            </a:extLst>
          </p:cNvPr>
          <p:cNvSpPr txBox="1">
            <a:spLocks/>
          </p:cNvSpPr>
          <p:nvPr/>
        </p:nvSpPr>
        <p:spPr>
          <a:xfrm>
            <a:off x="698336" y="3522496"/>
            <a:ext cx="5498278" cy="205268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50000"/>
              </a:lnSpc>
              <a:spcBef>
                <a:spcPts val="0"/>
              </a:spcBef>
              <a:spcAft>
                <a:spcPts val="0"/>
              </a:spcAft>
              <a:buClrTx/>
              <a:buSzPct val="50000"/>
              <a:buFont typeface="Wingdings" panose="05000000000000000000" pitchFamily="2" charset="2"/>
              <a:buChar char="§"/>
            </a:pPr>
            <a:r>
              <a:rPr lang="en-US" dirty="0"/>
              <a:t>Minimize disturbance</a:t>
            </a:r>
          </a:p>
          <a:p>
            <a:pPr>
              <a:lnSpc>
                <a:spcPct val="150000"/>
              </a:lnSpc>
              <a:spcBef>
                <a:spcPts val="0"/>
              </a:spcBef>
              <a:spcAft>
                <a:spcPts val="0"/>
              </a:spcAft>
              <a:buClrTx/>
              <a:buSzPct val="50000"/>
              <a:buFont typeface="Wingdings" panose="05000000000000000000" pitchFamily="2" charset="2"/>
              <a:buChar char="§"/>
            </a:pPr>
            <a:r>
              <a:rPr lang="en-US" dirty="0"/>
              <a:t>Use weed free – seed, forage, &amp; gravel</a:t>
            </a:r>
          </a:p>
          <a:p>
            <a:pPr>
              <a:lnSpc>
                <a:spcPct val="150000"/>
              </a:lnSpc>
              <a:spcBef>
                <a:spcPts val="0"/>
              </a:spcBef>
              <a:spcAft>
                <a:spcPts val="0"/>
              </a:spcAft>
              <a:buClrTx/>
              <a:buSzPct val="50000"/>
              <a:buFont typeface="Wingdings" panose="05000000000000000000" pitchFamily="2" charset="2"/>
              <a:buChar char="§"/>
            </a:pPr>
            <a:r>
              <a:rPr lang="en-US" dirty="0"/>
              <a:t>Protect healthy vegetation</a:t>
            </a:r>
          </a:p>
          <a:p>
            <a:pPr>
              <a:lnSpc>
                <a:spcPct val="150000"/>
              </a:lnSpc>
              <a:spcBef>
                <a:spcPts val="0"/>
              </a:spcBef>
              <a:spcAft>
                <a:spcPts val="0"/>
              </a:spcAft>
              <a:buClrTx/>
              <a:buSzPct val="50000"/>
              <a:buFont typeface="Wingdings" panose="05000000000000000000" pitchFamily="2" charset="2"/>
              <a:buChar char="§"/>
            </a:pPr>
            <a:r>
              <a:rPr lang="en-US" dirty="0"/>
              <a:t>Revegetation – necessary on disturbed ground</a:t>
            </a:r>
          </a:p>
        </p:txBody>
      </p:sp>
      <p:pic>
        <p:nvPicPr>
          <p:cNvPr id="11" name="Picture 10">
            <a:extLst>
              <a:ext uri="{FF2B5EF4-FFF2-40B4-BE49-F238E27FC236}">
                <a16:creationId xmlns:a16="http://schemas.microsoft.com/office/drawing/2014/main" id="{118A5BED-03DD-440C-8BCB-0F3FD118267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107" t="24725" r="17087" b="20667"/>
          <a:stretch/>
        </p:blipFill>
        <p:spPr>
          <a:xfrm>
            <a:off x="4922820" y="2685455"/>
            <a:ext cx="3821685" cy="2242250"/>
          </a:xfrm>
          <a:prstGeom prst="rect">
            <a:avLst/>
          </a:prstGeom>
        </p:spPr>
      </p:pic>
    </p:spTree>
    <p:extLst>
      <p:ext uri="{BB962C8B-B14F-4D97-AF65-F5344CB8AC3E}">
        <p14:creationId xmlns:p14="http://schemas.microsoft.com/office/powerpoint/2010/main" val="2708982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EE827-D907-4DCF-88C6-30DA5F291D0B}"/>
              </a:ext>
            </a:extLst>
          </p:cNvPr>
          <p:cNvSpPr>
            <a:spLocks noGrp="1"/>
          </p:cNvSpPr>
          <p:nvPr>
            <p:ph type="title"/>
          </p:nvPr>
        </p:nvSpPr>
        <p:spPr/>
        <p:txBody>
          <a:bodyPr/>
          <a:lstStyle/>
          <a:p>
            <a:pPr algn="ctr"/>
            <a:r>
              <a:rPr lang="en-US" dirty="0"/>
              <a:t>Chemical Treatment</a:t>
            </a:r>
          </a:p>
        </p:txBody>
      </p:sp>
      <p:sp>
        <p:nvSpPr>
          <p:cNvPr id="3" name="Content Placeholder 2">
            <a:extLst>
              <a:ext uri="{FF2B5EF4-FFF2-40B4-BE49-F238E27FC236}">
                <a16:creationId xmlns:a16="http://schemas.microsoft.com/office/drawing/2014/main" id="{61A377B3-E87D-4982-9FC5-16D01F659EE3}"/>
              </a:ext>
            </a:extLst>
          </p:cNvPr>
          <p:cNvSpPr>
            <a:spLocks noGrp="1"/>
          </p:cNvSpPr>
          <p:nvPr>
            <p:ph idx="1"/>
          </p:nvPr>
        </p:nvSpPr>
        <p:spPr>
          <a:xfrm>
            <a:off x="822960" y="1553592"/>
            <a:ext cx="7543800" cy="2308324"/>
          </a:xfrm>
        </p:spPr>
        <p:txBody>
          <a:bodyPr/>
          <a:lstStyle/>
          <a:p>
            <a:pPr>
              <a:buClrTx/>
              <a:buSzPct val="50000"/>
              <a:buFont typeface="Wingdings" panose="05000000000000000000" pitchFamily="2" charset="2"/>
              <a:buChar char="§"/>
            </a:pPr>
            <a:r>
              <a:rPr lang="en-US" dirty="0"/>
              <a:t>Fast acting</a:t>
            </a:r>
          </a:p>
          <a:p>
            <a:pPr>
              <a:buClrTx/>
              <a:buSzPct val="50000"/>
              <a:buFont typeface="Wingdings" panose="05000000000000000000" pitchFamily="2" charset="2"/>
              <a:buChar char="§"/>
            </a:pPr>
            <a:r>
              <a:rPr lang="en-US" dirty="0"/>
              <a:t>Can have residual control</a:t>
            </a:r>
          </a:p>
          <a:p>
            <a:pPr>
              <a:buClrTx/>
              <a:buSzPct val="50000"/>
              <a:buFont typeface="Wingdings" panose="05000000000000000000" pitchFamily="2" charset="2"/>
              <a:buChar char="§"/>
            </a:pPr>
            <a:r>
              <a:rPr lang="en-US" dirty="0"/>
              <a:t>Selective or non selective</a:t>
            </a:r>
          </a:p>
          <a:p>
            <a:pPr>
              <a:buClrTx/>
              <a:buSzPct val="50000"/>
              <a:buFont typeface="Wingdings" panose="05000000000000000000" pitchFamily="2" charset="2"/>
              <a:buChar char="§"/>
            </a:pPr>
            <a:r>
              <a:rPr lang="en-US" dirty="0"/>
              <a:t>Use correct product for the species and the site treated</a:t>
            </a:r>
          </a:p>
          <a:p>
            <a:pPr>
              <a:buClrTx/>
              <a:buSzPct val="50000"/>
              <a:buFont typeface="Wingdings" panose="05000000000000000000" pitchFamily="2" charset="2"/>
              <a:buChar char="§"/>
            </a:pPr>
            <a:r>
              <a:rPr lang="en-US" dirty="0"/>
              <a:t>Always read the label</a:t>
            </a:r>
          </a:p>
          <a:p>
            <a:endParaRPr lang="en-US" dirty="0"/>
          </a:p>
        </p:txBody>
      </p:sp>
      <p:sp>
        <p:nvSpPr>
          <p:cNvPr id="4" name="Footer Placeholder 3">
            <a:extLst>
              <a:ext uri="{FF2B5EF4-FFF2-40B4-BE49-F238E27FC236}">
                <a16:creationId xmlns:a16="http://schemas.microsoft.com/office/drawing/2014/main" id="{0F6A77BF-C215-4BCF-9563-8B14B2A4CCCB}"/>
              </a:ext>
            </a:extLst>
          </p:cNvPr>
          <p:cNvSpPr>
            <a:spLocks noGrp="1"/>
          </p:cNvSpPr>
          <p:nvPr>
            <p:ph type="ftr" sz="quarter" idx="11"/>
          </p:nvPr>
        </p:nvSpPr>
        <p:spPr/>
        <p:txBody>
          <a:bodyPr/>
          <a:lstStyle/>
          <a:p>
            <a:r>
              <a:rPr lang="en-US"/>
              <a:t>www.gallatinisa.org</a:t>
            </a:r>
            <a:endParaRPr lang="en-US" dirty="0"/>
          </a:p>
        </p:txBody>
      </p:sp>
      <p:sp>
        <p:nvSpPr>
          <p:cNvPr id="5" name="TextBox 4">
            <a:extLst>
              <a:ext uri="{FF2B5EF4-FFF2-40B4-BE49-F238E27FC236}">
                <a16:creationId xmlns:a16="http://schemas.microsoft.com/office/drawing/2014/main" id="{ACDBFC89-1620-44E0-A4E7-C2A29294A7C9}"/>
              </a:ext>
            </a:extLst>
          </p:cNvPr>
          <p:cNvSpPr txBox="1"/>
          <p:nvPr/>
        </p:nvSpPr>
        <p:spPr>
          <a:xfrm>
            <a:off x="1383982" y="4154463"/>
            <a:ext cx="2983830" cy="1569660"/>
          </a:xfrm>
          <a:prstGeom prst="rect">
            <a:avLst/>
          </a:prstGeom>
          <a:solidFill>
            <a:srgbClr val="800080"/>
          </a:solidFill>
        </p:spPr>
        <p:txBody>
          <a:bodyPr wrap="none" rtlCol="0">
            <a:spAutoFit/>
          </a:bodyPr>
          <a:lstStyle/>
          <a:p>
            <a:pPr>
              <a:spcBef>
                <a:spcPct val="0"/>
              </a:spcBef>
              <a:buFontTx/>
              <a:buNone/>
            </a:pPr>
            <a:r>
              <a:rPr lang="en-US" altLang="en-US" sz="1600" dirty="0">
                <a:solidFill>
                  <a:schemeClr val="bg1"/>
                </a:solidFill>
              </a:rPr>
              <a:t>Always wear protective clothing:  </a:t>
            </a:r>
          </a:p>
          <a:p>
            <a:pPr lvl="1">
              <a:spcBef>
                <a:spcPct val="0"/>
              </a:spcBef>
              <a:buFontTx/>
              <a:buNone/>
            </a:pPr>
            <a:r>
              <a:rPr lang="en-US" altLang="en-US" sz="1600" dirty="0">
                <a:solidFill>
                  <a:schemeClr val="bg1"/>
                </a:solidFill>
              </a:rPr>
              <a:t>Eye protection</a:t>
            </a:r>
          </a:p>
          <a:p>
            <a:pPr lvl="1">
              <a:spcBef>
                <a:spcPct val="0"/>
              </a:spcBef>
              <a:buFontTx/>
              <a:buNone/>
            </a:pPr>
            <a:r>
              <a:rPr lang="en-US" altLang="en-US" sz="1600" dirty="0">
                <a:solidFill>
                  <a:schemeClr val="bg1"/>
                </a:solidFill>
              </a:rPr>
              <a:t>Long sleeve shirt </a:t>
            </a:r>
          </a:p>
          <a:p>
            <a:pPr lvl="1">
              <a:spcBef>
                <a:spcPct val="0"/>
              </a:spcBef>
              <a:buFontTx/>
              <a:buNone/>
            </a:pPr>
            <a:r>
              <a:rPr lang="en-US" altLang="en-US" sz="1600" dirty="0">
                <a:solidFill>
                  <a:schemeClr val="bg1"/>
                </a:solidFill>
              </a:rPr>
              <a:t>Chemical resistant gloves</a:t>
            </a:r>
          </a:p>
          <a:p>
            <a:pPr lvl="1">
              <a:spcBef>
                <a:spcPct val="0"/>
              </a:spcBef>
              <a:buFontTx/>
              <a:buNone/>
            </a:pPr>
            <a:r>
              <a:rPr lang="en-US" altLang="en-US" sz="1600" dirty="0">
                <a:solidFill>
                  <a:schemeClr val="bg1"/>
                </a:solidFill>
              </a:rPr>
              <a:t>Long pants</a:t>
            </a:r>
          </a:p>
          <a:p>
            <a:pPr lvl="1">
              <a:spcBef>
                <a:spcPct val="0"/>
              </a:spcBef>
              <a:buFontTx/>
              <a:buNone/>
            </a:pPr>
            <a:r>
              <a:rPr lang="en-US" altLang="en-US" sz="1600" dirty="0">
                <a:solidFill>
                  <a:schemeClr val="bg1"/>
                </a:solidFill>
              </a:rPr>
              <a:t>Rubber boots</a:t>
            </a:r>
          </a:p>
        </p:txBody>
      </p:sp>
      <p:pic>
        <p:nvPicPr>
          <p:cNvPr id="6" name="Picture 1">
            <a:extLst>
              <a:ext uri="{FF2B5EF4-FFF2-40B4-BE49-F238E27FC236}">
                <a16:creationId xmlns:a16="http://schemas.microsoft.com/office/drawing/2014/main" id="{98EB817A-6F72-407E-B3D2-C11E63D36B61}"/>
              </a:ext>
            </a:extLst>
          </p:cNvPr>
          <p:cNvPicPr>
            <a:picLocks noChangeAspect="1"/>
          </p:cNvPicPr>
          <p:nvPr/>
        </p:nvPicPr>
        <p:blipFill rotWithShape="1">
          <a:blip r:embed="rId2">
            <a:extLst>
              <a:ext uri="{28A0092B-C50C-407E-A947-70E740481C1C}">
                <a14:useLocalDpi xmlns:a14="http://schemas.microsoft.com/office/drawing/2010/main" val="0"/>
              </a:ext>
            </a:extLst>
          </a:blip>
          <a:srcRect l="47581" t="16536"/>
          <a:stretch/>
        </p:blipFill>
        <p:spPr bwMode="auto">
          <a:xfrm>
            <a:off x="4776189" y="3753338"/>
            <a:ext cx="2367645" cy="237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982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637A-D4B5-4C22-9A3E-EDB2BCA91CE2}"/>
              </a:ext>
            </a:extLst>
          </p:cNvPr>
          <p:cNvSpPr>
            <a:spLocks noGrp="1"/>
          </p:cNvSpPr>
          <p:nvPr>
            <p:ph type="title"/>
          </p:nvPr>
        </p:nvSpPr>
        <p:spPr/>
        <p:txBody>
          <a:bodyPr/>
          <a:lstStyle/>
          <a:p>
            <a:pPr algn="ctr"/>
            <a:r>
              <a:rPr lang="en-US" dirty="0"/>
              <a:t>Adaptive Management</a:t>
            </a:r>
          </a:p>
        </p:txBody>
      </p:sp>
      <p:sp>
        <p:nvSpPr>
          <p:cNvPr id="3" name="Content Placeholder 2">
            <a:extLst>
              <a:ext uri="{FF2B5EF4-FFF2-40B4-BE49-F238E27FC236}">
                <a16:creationId xmlns:a16="http://schemas.microsoft.com/office/drawing/2014/main" id="{414CEC54-1A2C-45CE-BE8C-EA85F7E1B4FE}"/>
              </a:ext>
            </a:extLst>
          </p:cNvPr>
          <p:cNvSpPr>
            <a:spLocks noGrp="1"/>
          </p:cNvSpPr>
          <p:nvPr>
            <p:ph idx="1"/>
          </p:nvPr>
        </p:nvSpPr>
        <p:spPr>
          <a:xfrm>
            <a:off x="0" y="1615736"/>
            <a:ext cx="9143999" cy="931423"/>
          </a:xfrm>
        </p:spPr>
        <p:txBody>
          <a:bodyPr/>
          <a:lstStyle/>
          <a:p>
            <a:pPr algn="ctr"/>
            <a:r>
              <a:rPr lang="en-US" dirty="0"/>
              <a:t>Successful weed management requires constant vigilance!</a:t>
            </a:r>
          </a:p>
          <a:p>
            <a:pPr algn="ctr"/>
            <a:r>
              <a:rPr lang="en-US" dirty="0"/>
              <a:t>Successful weed eradication requires yearly treatment for many years. </a:t>
            </a:r>
          </a:p>
          <a:p>
            <a:endParaRPr lang="en-US" dirty="0"/>
          </a:p>
        </p:txBody>
      </p:sp>
      <p:sp>
        <p:nvSpPr>
          <p:cNvPr id="4" name="Footer Placeholder 3">
            <a:extLst>
              <a:ext uri="{FF2B5EF4-FFF2-40B4-BE49-F238E27FC236}">
                <a16:creationId xmlns:a16="http://schemas.microsoft.com/office/drawing/2014/main" id="{4CDD652D-AEB7-4CF5-8CA0-F377EEBFF024}"/>
              </a:ext>
            </a:extLst>
          </p:cNvPr>
          <p:cNvSpPr>
            <a:spLocks noGrp="1"/>
          </p:cNvSpPr>
          <p:nvPr>
            <p:ph type="ftr" sz="quarter" idx="11"/>
          </p:nvPr>
        </p:nvSpPr>
        <p:spPr/>
        <p:txBody>
          <a:bodyPr/>
          <a:lstStyle/>
          <a:p>
            <a:r>
              <a:rPr lang="en-US"/>
              <a:t>www.gallatinisa.org</a:t>
            </a:r>
            <a:endParaRPr lang="en-US" dirty="0"/>
          </a:p>
        </p:txBody>
      </p:sp>
      <p:pic>
        <p:nvPicPr>
          <p:cNvPr id="10" name="Picture 9">
            <a:extLst>
              <a:ext uri="{FF2B5EF4-FFF2-40B4-BE49-F238E27FC236}">
                <a16:creationId xmlns:a16="http://schemas.microsoft.com/office/drawing/2014/main" id="{84D8D69C-AB1B-4ACE-B8F9-1C8EDE0E383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5733"/>
          <a:stretch/>
        </p:blipFill>
        <p:spPr>
          <a:xfrm>
            <a:off x="1518082" y="2728982"/>
            <a:ext cx="6107836" cy="3431287"/>
          </a:xfrm>
          <a:prstGeom prst="rect">
            <a:avLst/>
          </a:prstGeom>
        </p:spPr>
      </p:pic>
    </p:spTree>
    <p:extLst>
      <p:ext uri="{BB962C8B-B14F-4D97-AF65-F5344CB8AC3E}">
        <p14:creationId xmlns:p14="http://schemas.microsoft.com/office/powerpoint/2010/main" val="3992177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E8BF-952E-4572-B5AC-442891EBFDC4}"/>
              </a:ext>
            </a:extLst>
          </p:cNvPr>
          <p:cNvSpPr>
            <a:spLocks noGrp="1"/>
          </p:cNvSpPr>
          <p:nvPr>
            <p:ph type="title"/>
          </p:nvPr>
        </p:nvSpPr>
        <p:spPr/>
        <p:txBody>
          <a:bodyPr>
            <a:normAutofit fontScale="90000"/>
          </a:bodyPr>
          <a:lstStyle/>
          <a:p>
            <a:pPr algn="ctr"/>
            <a:r>
              <a:rPr lang="en-US" sz="3800" dirty="0"/>
              <a:t>Most Common Noxious Weeds of 2017</a:t>
            </a:r>
          </a:p>
        </p:txBody>
      </p:sp>
      <p:sp>
        <p:nvSpPr>
          <p:cNvPr id="3" name="Content Placeholder 2">
            <a:extLst>
              <a:ext uri="{FF2B5EF4-FFF2-40B4-BE49-F238E27FC236}">
                <a16:creationId xmlns:a16="http://schemas.microsoft.com/office/drawing/2014/main" id="{64D81F1A-EB37-4D9A-8B52-ADFDA2CA55D6}"/>
              </a:ext>
            </a:extLst>
          </p:cNvPr>
          <p:cNvSpPr>
            <a:spLocks noGrp="1"/>
          </p:cNvSpPr>
          <p:nvPr>
            <p:ph idx="1"/>
          </p:nvPr>
        </p:nvSpPr>
        <p:spPr>
          <a:xfrm>
            <a:off x="822960" y="1521627"/>
            <a:ext cx="2745864" cy="4572000"/>
          </a:xfrm>
        </p:spPr>
        <p:txBody>
          <a:bodyPr>
            <a:normAutofit/>
          </a:bodyPr>
          <a:lstStyle/>
          <a:p>
            <a:r>
              <a:rPr lang="en-US" dirty="0"/>
              <a:t>1. Canada thistle</a:t>
            </a:r>
          </a:p>
          <a:p>
            <a:r>
              <a:rPr lang="en-US" dirty="0"/>
              <a:t>2. Oxeye daisy</a:t>
            </a:r>
          </a:p>
          <a:p>
            <a:r>
              <a:rPr lang="en-US" dirty="0"/>
              <a:t>3. Hoary alyssum</a:t>
            </a:r>
          </a:p>
          <a:p>
            <a:r>
              <a:rPr lang="en-US" dirty="0"/>
              <a:t>4. </a:t>
            </a:r>
            <a:r>
              <a:rPr lang="en-US" dirty="0" err="1"/>
              <a:t>Houndstongue</a:t>
            </a:r>
            <a:endParaRPr lang="en-US" dirty="0"/>
          </a:p>
          <a:p>
            <a:r>
              <a:rPr lang="en-US" dirty="0"/>
              <a:t>5. Musk thistle</a:t>
            </a:r>
          </a:p>
          <a:p>
            <a:r>
              <a:rPr lang="en-US" dirty="0"/>
              <a:t>6. Spotted knapweed</a:t>
            </a:r>
          </a:p>
          <a:p>
            <a:r>
              <a:rPr lang="en-US" dirty="0"/>
              <a:t>7. Bull thistle</a:t>
            </a:r>
          </a:p>
          <a:p>
            <a:r>
              <a:rPr lang="en-US" dirty="0"/>
              <a:t>8. Common tansy</a:t>
            </a:r>
          </a:p>
          <a:p>
            <a:r>
              <a:rPr lang="en-US" dirty="0"/>
              <a:t>9. Poison hemlock</a:t>
            </a:r>
          </a:p>
          <a:p>
            <a:r>
              <a:rPr lang="en-US" dirty="0"/>
              <a:t>10. Yellow toadflax </a:t>
            </a:r>
          </a:p>
          <a:p>
            <a:endParaRPr lang="en-US" dirty="0"/>
          </a:p>
        </p:txBody>
      </p:sp>
      <p:sp>
        <p:nvSpPr>
          <p:cNvPr id="4" name="Footer Placeholder 3">
            <a:extLst>
              <a:ext uri="{FF2B5EF4-FFF2-40B4-BE49-F238E27FC236}">
                <a16:creationId xmlns:a16="http://schemas.microsoft.com/office/drawing/2014/main" id="{67484EB4-DCA9-44DC-A980-CCC794818189}"/>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E1D9E255-EAD8-469F-B93A-4156895AC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760" y="1521627"/>
            <a:ext cx="4572000" cy="4572000"/>
          </a:xfrm>
          <a:prstGeom prst="rect">
            <a:avLst/>
          </a:prstGeom>
        </p:spPr>
      </p:pic>
    </p:spTree>
    <p:extLst>
      <p:ext uri="{BB962C8B-B14F-4D97-AF65-F5344CB8AC3E}">
        <p14:creationId xmlns:p14="http://schemas.microsoft.com/office/powerpoint/2010/main" val="870833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88315-7C6F-44AA-BD3A-42A2B989E1F1}"/>
              </a:ext>
            </a:extLst>
          </p:cNvPr>
          <p:cNvSpPr>
            <a:spLocks noGrp="1"/>
          </p:cNvSpPr>
          <p:nvPr>
            <p:ph type="title"/>
          </p:nvPr>
        </p:nvSpPr>
        <p:spPr/>
        <p:txBody>
          <a:bodyPr>
            <a:normAutofit fontScale="90000"/>
          </a:bodyPr>
          <a:lstStyle/>
          <a:p>
            <a:pPr algn="ctr"/>
            <a:r>
              <a:rPr lang="en-US" altLang="en-US" dirty="0"/>
              <a:t>Canada thistle (</a:t>
            </a:r>
            <a:r>
              <a:rPr lang="en-US" altLang="en-US" dirty="0" err="1"/>
              <a:t>Cirsium</a:t>
            </a:r>
            <a:r>
              <a:rPr lang="en-US" altLang="en-US" dirty="0"/>
              <a:t> </a:t>
            </a:r>
            <a:r>
              <a:rPr lang="en-US" altLang="en-US" dirty="0" err="1"/>
              <a:t>arvense</a:t>
            </a:r>
            <a:r>
              <a:rPr lang="en-US" altLang="en-US" dirty="0"/>
              <a:t>)</a:t>
            </a:r>
            <a:endParaRPr lang="en-US" dirty="0"/>
          </a:p>
        </p:txBody>
      </p:sp>
      <p:sp>
        <p:nvSpPr>
          <p:cNvPr id="3" name="Content Placeholder 2">
            <a:extLst>
              <a:ext uri="{FF2B5EF4-FFF2-40B4-BE49-F238E27FC236}">
                <a16:creationId xmlns:a16="http://schemas.microsoft.com/office/drawing/2014/main" id="{481DD862-117E-4379-8C4F-D8DA99BBF05F}"/>
              </a:ext>
            </a:extLst>
          </p:cNvPr>
          <p:cNvSpPr>
            <a:spLocks noGrp="1"/>
          </p:cNvSpPr>
          <p:nvPr>
            <p:ph idx="1"/>
          </p:nvPr>
        </p:nvSpPr>
        <p:spPr>
          <a:xfrm>
            <a:off x="363984" y="1436953"/>
            <a:ext cx="5183656" cy="2367009"/>
          </a:xfrm>
        </p:spPr>
        <p:txBody>
          <a:bodyPr/>
          <a:lstStyle/>
          <a:p>
            <a:pPr>
              <a:spcBef>
                <a:spcPct val="50000"/>
              </a:spcBef>
              <a:buClrTx/>
              <a:buSzPct val="50000"/>
              <a:buFont typeface="Wingdings" panose="05000000000000000000" pitchFamily="2" charset="2"/>
              <a:buChar char="§"/>
            </a:pPr>
            <a:r>
              <a:rPr lang="en-US" altLang="en-US" dirty="0"/>
              <a:t>Colony-forming perennial</a:t>
            </a:r>
          </a:p>
          <a:p>
            <a:pPr>
              <a:spcBef>
                <a:spcPct val="50000"/>
              </a:spcBef>
              <a:buClrTx/>
              <a:buSzPct val="50000"/>
              <a:buFont typeface="Wingdings" panose="05000000000000000000" pitchFamily="2" charset="2"/>
              <a:buChar char="§"/>
            </a:pPr>
            <a:r>
              <a:rPr lang="en-US" altLang="en-US" dirty="0"/>
              <a:t>Reproduces </a:t>
            </a:r>
            <a:r>
              <a:rPr lang="en-US" altLang="en-US" dirty="0" err="1"/>
              <a:t>vegetatively</a:t>
            </a:r>
            <a:r>
              <a:rPr lang="en-US" altLang="en-US" dirty="0"/>
              <a:t> by rhizomatous roots or by seeds</a:t>
            </a:r>
          </a:p>
          <a:p>
            <a:pPr>
              <a:spcBef>
                <a:spcPct val="50000"/>
              </a:spcBef>
              <a:buClrTx/>
              <a:buSzPct val="50000"/>
              <a:buFont typeface="Wingdings" panose="05000000000000000000" pitchFamily="2" charset="2"/>
              <a:buChar char="§"/>
            </a:pPr>
            <a:r>
              <a:rPr lang="en-US" altLang="en-US" dirty="0"/>
              <a:t>Leaves are spine-tipped and wavy </a:t>
            </a:r>
          </a:p>
          <a:p>
            <a:pPr>
              <a:spcBef>
                <a:spcPct val="50000"/>
              </a:spcBef>
              <a:buClrTx/>
              <a:buSzPct val="50000"/>
              <a:buFont typeface="Wingdings" panose="05000000000000000000" pitchFamily="2" charset="2"/>
              <a:buChar char="§"/>
            </a:pPr>
            <a:r>
              <a:rPr lang="en-US" altLang="en-US" dirty="0"/>
              <a:t>Flowers are both male and female on separate plants</a:t>
            </a:r>
          </a:p>
          <a:p>
            <a:endParaRPr lang="en-US" dirty="0"/>
          </a:p>
        </p:txBody>
      </p:sp>
      <p:sp>
        <p:nvSpPr>
          <p:cNvPr id="4" name="Footer Placeholder 3">
            <a:extLst>
              <a:ext uri="{FF2B5EF4-FFF2-40B4-BE49-F238E27FC236}">
                <a16:creationId xmlns:a16="http://schemas.microsoft.com/office/drawing/2014/main" id="{4A4A4226-FA10-4772-BDA8-B06AE9DB31F6}"/>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7C4346D8-7D67-4F22-AEA0-C199FF8B0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84" y="3811293"/>
            <a:ext cx="4208016" cy="2367009"/>
          </a:xfrm>
          <a:prstGeom prst="rect">
            <a:avLst/>
          </a:prstGeom>
        </p:spPr>
      </p:pic>
      <p:pic>
        <p:nvPicPr>
          <p:cNvPr id="8" name="Picture 7">
            <a:extLst>
              <a:ext uri="{FF2B5EF4-FFF2-40B4-BE49-F238E27FC236}">
                <a16:creationId xmlns:a16="http://schemas.microsoft.com/office/drawing/2014/main" id="{2441157E-5E78-4180-98BA-FF7BE9061B4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243" t="12705" r="33690"/>
          <a:stretch/>
        </p:blipFill>
        <p:spPr>
          <a:xfrm>
            <a:off x="5752731" y="1436953"/>
            <a:ext cx="3098308" cy="3530827"/>
          </a:xfrm>
          <a:prstGeom prst="rect">
            <a:avLst/>
          </a:prstGeom>
        </p:spPr>
      </p:pic>
      <p:pic>
        <p:nvPicPr>
          <p:cNvPr id="10" name="Picture 9">
            <a:extLst>
              <a:ext uri="{FF2B5EF4-FFF2-40B4-BE49-F238E27FC236}">
                <a16:creationId xmlns:a16="http://schemas.microsoft.com/office/drawing/2014/main" id="{F38802B3-C58E-4023-B0B3-BF526252F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931" y="4429957"/>
            <a:ext cx="1748345" cy="1748345"/>
          </a:xfrm>
          <a:prstGeom prst="rect">
            <a:avLst/>
          </a:prstGeom>
        </p:spPr>
      </p:pic>
      <p:pic>
        <p:nvPicPr>
          <p:cNvPr id="14" name="Picture 13">
            <a:extLst>
              <a:ext uri="{FF2B5EF4-FFF2-40B4-BE49-F238E27FC236}">
                <a16:creationId xmlns:a16="http://schemas.microsoft.com/office/drawing/2014/main" id="{56F85208-6FCA-496D-8EB6-79720BF176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1076" y="4429957"/>
            <a:ext cx="1178371" cy="1748345"/>
          </a:xfrm>
          <a:prstGeom prst="rect">
            <a:avLst/>
          </a:prstGeom>
        </p:spPr>
      </p:pic>
    </p:spTree>
    <p:extLst>
      <p:ext uri="{BB962C8B-B14F-4D97-AF65-F5344CB8AC3E}">
        <p14:creationId xmlns:p14="http://schemas.microsoft.com/office/powerpoint/2010/main" val="3712385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D8AA-8E62-483B-99A8-DA1BF4FC0FFC}"/>
              </a:ext>
            </a:extLst>
          </p:cNvPr>
          <p:cNvSpPr>
            <a:spLocks noGrp="1"/>
          </p:cNvSpPr>
          <p:nvPr>
            <p:ph type="title"/>
          </p:nvPr>
        </p:nvSpPr>
        <p:spPr/>
        <p:txBody>
          <a:bodyPr>
            <a:noAutofit/>
          </a:bodyPr>
          <a:lstStyle/>
          <a:p>
            <a:pPr algn="ctr"/>
            <a:r>
              <a:rPr lang="en-US" altLang="en-US" sz="3200" dirty="0"/>
              <a:t>Oxeye daisy </a:t>
            </a:r>
            <a:r>
              <a:rPr lang="en-US" altLang="en-US" sz="3200" i="1" dirty="0"/>
              <a:t>(Chrysanthemum </a:t>
            </a:r>
            <a:r>
              <a:rPr lang="en-US" altLang="en-US" sz="3200" i="1" dirty="0" err="1"/>
              <a:t>leucanthemum</a:t>
            </a:r>
            <a:r>
              <a:rPr lang="en-US" altLang="en-US" sz="3200" dirty="0"/>
              <a:t>)</a:t>
            </a:r>
            <a:endParaRPr lang="en-US" sz="3200" dirty="0"/>
          </a:p>
        </p:txBody>
      </p:sp>
      <p:sp>
        <p:nvSpPr>
          <p:cNvPr id="3" name="Content Placeholder 2">
            <a:extLst>
              <a:ext uri="{FF2B5EF4-FFF2-40B4-BE49-F238E27FC236}">
                <a16:creationId xmlns:a16="http://schemas.microsoft.com/office/drawing/2014/main" id="{ACF90B8E-152F-4B31-9B15-F35D7E9EB546}"/>
              </a:ext>
            </a:extLst>
          </p:cNvPr>
          <p:cNvSpPr>
            <a:spLocks noGrp="1"/>
          </p:cNvSpPr>
          <p:nvPr>
            <p:ph idx="1"/>
          </p:nvPr>
        </p:nvSpPr>
        <p:spPr>
          <a:xfrm>
            <a:off x="5779364" y="1688738"/>
            <a:ext cx="3086679" cy="4342001"/>
          </a:xfrm>
        </p:spPr>
        <p:txBody>
          <a:bodyPr>
            <a:normAutofit fontScale="85000" lnSpcReduction="20000"/>
          </a:bodyPr>
          <a:lstStyle/>
          <a:p>
            <a:pPr fontAlgn="base">
              <a:lnSpc>
                <a:spcPct val="160000"/>
              </a:lnSpc>
              <a:spcBef>
                <a:spcPts val="0"/>
              </a:spcBef>
              <a:spcAft>
                <a:spcPts val="0"/>
              </a:spcAft>
              <a:buClrTx/>
              <a:buSzPct val="50000"/>
              <a:buFont typeface="Wingdings" panose="05000000000000000000" pitchFamily="2" charset="2"/>
              <a:buChar char="§"/>
            </a:pPr>
            <a:r>
              <a:rPr lang="en-US" dirty="0"/>
              <a:t>Perennial</a:t>
            </a:r>
          </a:p>
          <a:p>
            <a:pPr fontAlgn="base">
              <a:lnSpc>
                <a:spcPct val="160000"/>
              </a:lnSpc>
              <a:spcBef>
                <a:spcPts val="0"/>
              </a:spcBef>
              <a:spcAft>
                <a:spcPts val="0"/>
              </a:spcAft>
              <a:buClrTx/>
              <a:buSzPct val="50000"/>
              <a:buFont typeface="Wingdings" panose="05000000000000000000" pitchFamily="2" charset="2"/>
              <a:buChar char="§"/>
            </a:pPr>
            <a:r>
              <a:rPr lang="en-US" dirty="0"/>
              <a:t>Reproduces by seed or by rhizomes (extensive root system)</a:t>
            </a:r>
          </a:p>
          <a:p>
            <a:pPr fontAlgn="base">
              <a:lnSpc>
                <a:spcPct val="160000"/>
              </a:lnSpc>
              <a:spcBef>
                <a:spcPts val="0"/>
              </a:spcBef>
              <a:spcAft>
                <a:spcPts val="0"/>
              </a:spcAft>
              <a:buClrTx/>
              <a:buSzPct val="50000"/>
              <a:buFont typeface="Wingdings" panose="05000000000000000000" pitchFamily="2" charset="2"/>
              <a:buChar char="§"/>
            </a:pPr>
            <a:r>
              <a:rPr lang="en-US" dirty="0"/>
              <a:t>Numerous stems, single flower on each stem</a:t>
            </a:r>
          </a:p>
          <a:p>
            <a:pPr fontAlgn="base">
              <a:lnSpc>
                <a:spcPct val="160000"/>
              </a:lnSpc>
              <a:spcBef>
                <a:spcPts val="0"/>
              </a:spcBef>
              <a:spcAft>
                <a:spcPts val="0"/>
              </a:spcAft>
              <a:buClrTx/>
              <a:buSzPct val="50000"/>
              <a:buFont typeface="Wingdings" panose="05000000000000000000" pitchFamily="2" charset="2"/>
              <a:buChar char="§"/>
            </a:pPr>
            <a:r>
              <a:rPr lang="en-US" dirty="0"/>
              <a:t>Spoon-shaped lower leaves; upper leaves clasp the stem and decrease as they go up the stem</a:t>
            </a:r>
          </a:p>
          <a:p>
            <a:pPr fontAlgn="base">
              <a:lnSpc>
                <a:spcPct val="160000"/>
              </a:lnSpc>
              <a:spcBef>
                <a:spcPts val="0"/>
              </a:spcBef>
              <a:spcAft>
                <a:spcPts val="0"/>
              </a:spcAft>
              <a:buClrTx/>
              <a:buSzPct val="50000"/>
              <a:buFont typeface="Wingdings" panose="05000000000000000000" pitchFamily="2" charset="2"/>
              <a:buChar char="§"/>
            </a:pPr>
            <a:r>
              <a:rPr lang="en-US" dirty="0"/>
              <a:t>White, showy daisy flower with yellow center</a:t>
            </a:r>
          </a:p>
          <a:p>
            <a:pPr fontAlgn="base">
              <a:lnSpc>
                <a:spcPct val="160000"/>
              </a:lnSpc>
              <a:spcBef>
                <a:spcPts val="0"/>
              </a:spcBef>
              <a:spcAft>
                <a:spcPts val="0"/>
              </a:spcAft>
              <a:buClrTx/>
              <a:buSzPct val="50000"/>
              <a:buFont typeface="Wingdings" panose="05000000000000000000" pitchFamily="2" charset="2"/>
              <a:buChar char="§"/>
            </a:pPr>
            <a:r>
              <a:rPr lang="en-US" dirty="0"/>
              <a:t>Height 1 to 3 feet</a:t>
            </a:r>
          </a:p>
        </p:txBody>
      </p:sp>
      <p:sp>
        <p:nvSpPr>
          <p:cNvPr id="4" name="Footer Placeholder 3">
            <a:extLst>
              <a:ext uri="{FF2B5EF4-FFF2-40B4-BE49-F238E27FC236}">
                <a16:creationId xmlns:a16="http://schemas.microsoft.com/office/drawing/2014/main" id="{C22C0D6B-3704-41B0-B98F-7DD295DF525A}"/>
              </a:ext>
            </a:extLst>
          </p:cNvPr>
          <p:cNvSpPr>
            <a:spLocks noGrp="1"/>
          </p:cNvSpPr>
          <p:nvPr>
            <p:ph type="ftr" sz="quarter" idx="11"/>
          </p:nvPr>
        </p:nvSpPr>
        <p:spPr/>
        <p:txBody>
          <a:bodyPr/>
          <a:lstStyle/>
          <a:p>
            <a:r>
              <a:rPr lang="en-US"/>
              <a:t>www.gallatinisa.org</a:t>
            </a:r>
            <a:endParaRPr lang="en-US" dirty="0"/>
          </a:p>
        </p:txBody>
      </p:sp>
      <p:pic>
        <p:nvPicPr>
          <p:cNvPr id="6" name="Picture 6" descr="oxeyebabies">
            <a:extLst>
              <a:ext uri="{FF2B5EF4-FFF2-40B4-BE49-F238E27FC236}">
                <a16:creationId xmlns:a16="http://schemas.microsoft.com/office/drawing/2014/main" id="{595143EB-E3FA-4DDD-8233-AB1FF005C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339" y="1583167"/>
            <a:ext cx="2372712" cy="352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7" name="Picture 6">
            <a:extLst>
              <a:ext uri="{FF2B5EF4-FFF2-40B4-BE49-F238E27FC236}">
                <a16:creationId xmlns:a16="http://schemas.microsoft.com/office/drawing/2014/main" id="{F6AD9E22-3572-42B1-9896-CF59768185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515" t="1984" r="12760" b="1362"/>
          <a:stretch/>
        </p:blipFill>
        <p:spPr>
          <a:xfrm>
            <a:off x="313469" y="4113447"/>
            <a:ext cx="2650671" cy="2169559"/>
          </a:xfrm>
          <a:prstGeom prst="rect">
            <a:avLst/>
          </a:prstGeom>
          <a:ln>
            <a:noFill/>
          </a:ln>
          <a:effectLst/>
        </p:spPr>
      </p:pic>
      <p:pic>
        <p:nvPicPr>
          <p:cNvPr id="8" name="Picture 7">
            <a:extLst>
              <a:ext uri="{FF2B5EF4-FFF2-40B4-BE49-F238E27FC236}">
                <a16:creationId xmlns:a16="http://schemas.microsoft.com/office/drawing/2014/main" id="{8F09747C-EF28-4CB5-860E-EDF4D77A58F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27810"/>
          <a:stretch/>
        </p:blipFill>
        <p:spPr>
          <a:xfrm>
            <a:off x="303215" y="1409176"/>
            <a:ext cx="2650672" cy="2450563"/>
          </a:xfrm>
          <a:prstGeom prst="rect">
            <a:avLst/>
          </a:prstGeom>
        </p:spPr>
      </p:pic>
      <p:sp>
        <p:nvSpPr>
          <p:cNvPr id="9" name="TextBox 11">
            <a:extLst>
              <a:ext uri="{FF2B5EF4-FFF2-40B4-BE49-F238E27FC236}">
                <a16:creationId xmlns:a16="http://schemas.microsoft.com/office/drawing/2014/main" id="{A5D9C81A-5887-4231-AAB3-DF47028C1489}"/>
              </a:ext>
            </a:extLst>
          </p:cNvPr>
          <p:cNvSpPr txBox="1">
            <a:spLocks noChangeArrowheads="1"/>
          </p:cNvSpPr>
          <p:nvPr/>
        </p:nvSpPr>
        <p:spPr bwMode="auto">
          <a:xfrm>
            <a:off x="2964140" y="5445964"/>
            <a:ext cx="19998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solidFill>
                  <a:srgbClr val="800080"/>
                </a:solidFill>
              </a:rPr>
              <a:t>Shasta Daisey on left, Oxeye daisy on right</a:t>
            </a:r>
          </a:p>
        </p:txBody>
      </p:sp>
    </p:spTree>
    <p:extLst>
      <p:ext uri="{BB962C8B-B14F-4D97-AF65-F5344CB8AC3E}">
        <p14:creationId xmlns:p14="http://schemas.microsoft.com/office/powerpoint/2010/main" val="2089850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9C66C-D337-422F-A52A-D8FDE7E788C2}"/>
              </a:ext>
            </a:extLst>
          </p:cNvPr>
          <p:cNvSpPr>
            <a:spLocks noGrp="1"/>
          </p:cNvSpPr>
          <p:nvPr>
            <p:ph type="title"/>
          </p:nvPr>
        </p:nvSpPr>
        <p:spPr/>
        <p:txBody>
          <a:bodyPr>
            <a:normAutofit fontScale="90000"/>
          </a:bodyPr>
          <a:lstStyle/>
          <a:p>
            <a:pPr algn="ctr"/>
            <a:r>
              <a:rPr lang="en-US" altLang="en-US" dirty="0">
                <a:solidFill>
                  <a:schemeClr val="tx1"/>
                </a:solidFill>
              </a:rPr>
              <a:t>Hoary alyssum </a:t>
            </a:r>
            <a:r>
              <a:rPr lang="en-US" altLang="en-US" i="1" dirty="0">
                <a:solidFill>
                  <a:schemeClr val="tx1"/>
                </a:solidFill>
              </a:rPr>
              <a:t>(</a:t>
            </a:r>
            <a:r>
              <a:rPr lang="en-US" altLang="en-US" i="1" dirty="0" err="1"/>
              <a:t>Berteroa</a:t>
            </a:r>
            <a:r>
              <a:rPr lang="en-US" altLang="en-US" i="1" dirty="0"/>
              <a:t> </a:t>
            </a:r>
            <a:r>
              <a:rPr lang="en-US" altLang="en-US" i="1" dirty="0" err="1"/>
              <a:t>incana</a:t>
            </a:r>
            <a:r>
              <a:rPr lang="en-US" altLang="en-US" dirty="0">
                <a:solidFill>
                  <a:schemeClr val="tx1"/>
                </a:solidFill>
              </a:rPr>
              <a:t>)</a:t>
            </a:r>
            <a:endParaRPr lang="en-US" dirty="0"/>
          </a:p>
        </p:txBody>
      </p:sp>
      <p:sp>
        <p:nvSpPr>
          <p:cNvPr id="3" name="Content Placeholder 2">
            <a:extLst>
              <a:ext uri="{FF2B5EF4-FFF2-40B4-BE49-F238E27FC236}">
                <a16:creationId xmlns:a16="http://schemas.microsoft.com/office/drawing/2014/main" id="{BC8333A1-AB76-471A-A994-12E42283CBD6}"/>
              </a:ext>
            </a:extLst>
          </p:cNvPr>
          <p:cNvSpPr>
            <a:spLocks noGrp="1"/>
          </p:cNvSpPr>
          <p:nvPr>
            <p:ph idx="1"/>
          </p:nvPr>
        </p:nvSpPr>
        <p:spPr>
          <a:xfrm>
            <a:off x="560902" y="1336310"/>
            <a:ext cx="3839491" cy="4898731"/>
          </a:xfrm>
        </p:spPr>
        <p:txBody>
          <a:bodyPr>
            <a:normAutofit/>
          </a:bodyPr>
          <a:lstStyle/>
          <a:p>
            <a:pPr>
              <a:buClrTx/>
              <a:buSzPct val="50000"/>
              <a:buFont typeface="Wingdings" panose="05000000000000000000" pitchFamily="2" charset="2"/>
              <a:buChar char="§"/>
            </a:pPr>
            <a:r>
              <a:rPr lang="en-US" dirty="0"/>
              <a:t>Annual or perennial </a:t>
            </a:r>
          </a:p>
          <a:p>
            <a:pPr>
              <a:buClrTx/>
              <a:buSzPct val="50000"/>
              <a:buFont typeface="Wingdings" panose="05000000000000000000" pitchFamily="2" charset="2"/>
              <a:buChar char="§"/>
            </a:pPr>
            <a:r>
              <a:rPr lang="en-US" dirty="0"/>
              <a:t>Tap root</a:t>
            </a:r>
          </a:p>
          <a:p>
            <a:pPr>
              <a:buClrTx/>
              <a:buSzPct val="50000"/>
              <a:buFont typeface="Wingdings" panose="05000000000000000000" pitchFamily="2" charset="2"/>
              <a:buChar char="§"/>
            </a:pPr>
            <a:r>
              <a:rPr lang="en-US" dirty="0"/>
              <a:t>“Hoary” silver color from short, star-shaped hairs covering entire plant</a:t>
            </a:r>
          </a:p>
          <a:p>
            <a:pPr>
              <a:buClrTx/>
              <a:buSzPct val="50000"/>
              <a:buFont typeface="Wingdings" panose="05000000000000000000" pitchFamily="2" charset="2"/>
              <a:buChar char="§"/>
            </a:pPr>
            <a:r>
              <a:rPr lang="en-US" dirty="0"/>
              <a:t>Grayish-colored leaves with sandpaper-like leaf texture</a:t>
            </a:r>
          </a:p>
          <a:p>
            <a:pPr>
              <a:buClrTx/>
              <a:buSzPct val="50000"/>
              <a:buFont typeface="Wingdings" panose="05000000000000000000" pitchFamily="2" charset="2"/>
              <a:buChar char="§"/>
            </a:pPr>
            <a:r>
              <a:rPr lang="en-US" dirty="0"/>
              <a:t>4-petal white flower with notched petal tips = rabbit ears</a:t>
            </a:r>
          </a:p>
          <a:p>
            <a:pPr>
              <a:buClrTx/>
              <a:buSzPct val="50000"/>
              <a:buFont typeface="Wingdings" panose="05000000000000000000" pitchFamily="2" charset="2"/>
              <a:buChar char="§"/>
            </a:pPr>
            <a:r>
              <a:rPr lang="en-US" dirty="0"/>
              <a:t>Reproduces from seeds - viable in the soil for up to nine years</a:t>
            </a:r>
          </a:p>
          <a:p>
            <a:pPr>
              <a:buClrTx/>
              <a:buSzPct val="50000"/>
              <a:buFont typeface="Wingdings" panose="05000000000000000000" pitchFamily="2" charset="2"/>
              <a:buChar char="§"/>
            </a:pPr>
            <a:r>
              <a:rPr lang="en-US" dirty="0">
                <a:solidFill>
                  <a:srgbClr val="C00000"/>
                </a:solidFill>
              </a:rPr>
              <a:t>Toxic to horses – even in cured hay</a:t>
            </a:r>
          </a:p>
          <a:p>
            <a:endParaRPr lang="en-US" dirty="0"/>
          </a:p>
        </p:txBody>
      </p:sp>
      <p:sp>
        <p:nvSpPr>
          <p:cNvPr id="4" name="Footer Placeholder 3">
            <a:extLst>
              <a:ext uri="{FF2B5EF4-FFF2-40B4-BE49-F238E27FC236}">
                <a16:creationId xmlns:a16="http://schemas.microsoft.com/office/drawing/2014/main" id="{CFB4E1CE-DD31-49F2-A106-23EEECA5106D}"/>
              </a:ext>
            </a:extLst>
          </p:cNvPr>
          <p:cNvSpPr>
            <a:spLocks noGrp="1"/>
          </p:cNvSpPr>
          <p:nvPr>
            <p:ph type="ftr" sz="quarter" idx="11"/>
          </p:nvPr>
        </p:nvSpPr>
        <p:spPr/>
        <p:txBody>
          <a:bodyPr/>
          <a:lstStyle/>
          <a:p>
            <a:r>
              <a:rPr lang="en-US"/>
              <a:t>www.gallatinisa.org</a:t>
            </a:r>
            <a:endParaRPr lang="en-US" dirty="0"/>
          </a:p>
        </p:txBody>
      </p:sp>
      <p:pic>
        <p:nvPicPr>
          <p:cNvPr id="8" name="Picture 7">
            <a:extLst>
              <a:ext uri="{FF2B5EF4-FFF2-40B4-BE49-F238E27FC236}">
                <a16:creationId xmlns:a16="http://schemas.microsoft.com/office/drawing/2014/main" id="{EF5EF594-D9A5-4888-BA55-170449E1B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3608" y="1383131"/>
            <a:ext cx="1776006" cy="2446448"/>
          </a:xfrm>
          <a:prstGeom prst="rect">
            <a:avLst/>
          </a:prstGeom>
        </p:spPr>
      </p:pic>
      <p:pic>
        <p:nvPicPr>
          <p:cNvPr id="10" name="Picture 9">
            <a:extLst>
              <a:ext uri="{FF2B5EF4-FFF2-40B4-BE49-F238E27FC236}">
                <a16:creationId xmlns:a16="http://schemas.microsoft.com/office/drawing/2014/main" id="{E29E7158-AA4E-4D0A-BC86-AB2F74CCCAC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97098" y="4054324"/>
            <a:ext cx="2815614" cy="2111710"/>
          </a:xfrm>
          <a:prstGeom prst="rect">
            <a:avLst/>
          </a:prstGeom>
        </p:spPr>
      </p:pic>
      <p:pic>
        <p:nvPicPr>
          <p:cNvPr id="16" name="Picture 15">
            <a:extLst>
              <a:ext uri="{FF2B5EF4-FFF2-40B4-BE49-F238E27FC236}">
                <a16:creationId xmlns:a16="http://schemas.microsoft.com/office/drawing/2014/main" id="{91BAB8BC-747D-44DB-A960-63486D80B40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2832" t="17841" b="7194"/>
          <a:stretch/>
        </p:blipFill>
        <p:spPr>
          <a:xfrm rot="5400000">
            <a:off x="6272916" y="1715120"/>
            <a:ext cx="2446448" cy="1782470"/>
          </a:xfrm>
          <a:prstGeom prst="rect">
            <a:avLst/>
          </a:prstGeom>
        </p:spPr>
      </p:pic>
    </p:spTree>
    <p:extLst>
      <p:ext uri="{BB962C8B-B14F-4D97-AF65-F5344CB8AC3E}">
        <p14:creationId xmlns:p14="http://schemas.microsoft.com/office/powerpoint/2010/main" val="3880322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0635-4CAF-4E41-A5A0-FD42F9E60773}"/>
              </a:ext>
            </a:extLst>
          </p:cNvPr>
          <p:cNvSpPr>
            <a:spLocks noGrp="1"/>
          </p:cNvSpPr>
          <p:nvPr>
            <p:ph type="title"/>
          </p:nvPr>
        </p:nvSpPr>
        <p:spPr/>
        <p:txBody>
          <a:bodyPr>
            <a:noAutofit/>
          </a:bodyPr>
          <a:lstStyle/>
          <a:p>
            <a:pPr algn="ctr"/>
            <a:r>
              <a:rPr lang="en-US" altLang="en-US" sz="3600" dirty="0" err="1"/>
              <a:t>Houndstongue</a:t>
            </a:r>
            <a:r>
              <a:rPr lang="en-US" altLang="en-US" sz="3600" dirty="0"/>
              <a:t> </a:t>
            </a:r>
            <a:r>
              <a:rPr lang="en-US" altLang="en-US" sz="3600" i="1" dirty="0"/>
              <a:t>(</a:t>
            </a:r>
            <a:r>
              <a:rPr lang="en-US" altLang="en-US" sz="3600" i="1" dirty="0" err="1"/>
              <a:t>Cynoglossum</a:t>
            </a:r>
            <a:r>
              <a:rPr lang="en-US" altLang="en-US" sz="3600" i="1" dirty="0"/>
              <a:t> </a:t>
            </a:r>
            <a:r>
              <a:rPr lang="en-US" altLang="en-US" sz="3600" i="1" dirty="0" err="1"/>
              <a:t>officinale</a:t>
            </a:r>
            <a:r>
              <a:rPr lang="en-US" altLang="en-US" sz="3600" i="1" dirty="0"/>
              <a:t>)</a:t>
            </a:r>
            <a:endParaRPr lang="en-US" sz="3600" dirty="0"/>
          </a:p>
        </p:txBody>
      </p:sp>
      <p:sp>
        <p:nvSpPr>
          <p:cNvPr id="3" name="Content Placeholder 2">
            <a:extLst>
              <a:ext uri="{FF2B5EF4-FFF2-40B4-BE49-F238E27FC236}">
                <a16:creationId xmlns:a16="http://schemas.microsoft.com/office/drawing/2014/main" id="{D093F287-796C-42E7-8118-901A3004F402}"/>
              </a:ext>
            </a:extLst>
          </p:cNvPr>
          <p:cNvSpPr>
            <a:spLocks noGrp="1"/>
          </p:cNvSpPr>
          <p:nvPr>
            <p:ph idx="1"/>
          </p:nvPr>
        </p:nvSpPr>
        <p:spPr>
          <a:xfrm>
            <a:off x="5557420" y="1455938"/>
            <a:ext cx="3320249" cy="4776186"/>
          </a:xfrm>
        </p:spPr>
        <p:txBody>
          <a:bodyPr>
            <a:normAutofit/>
          </a:bodyPr>
          <a:lstStyle/>
          <a:p>
            <a:pPr fontAlgn="base">
              <a:buClrTx/>
              <a:buSzPct val="50000"/>
              <a:buFont typeface="Wingdings" panose="05000000000000000000" pitchFamily="2" charset="2"/>
              <a:buChar char="§"/>
            </a:pPr>
            <a:r>
              <a:rPr lang="en-US" dirty="0"/>
              <a:t>Biennial forb with a tap root</a:t>
            </a:r>
          </a:p>
          <a:p>
            <a:pPr fontAlgn="base">
              <a:buClrTx/>
              <a:buSzPct val="50000"/>
              <a:buFont typeface="Wingdings" panose="05000000000000000000" pitchFamily="2" charset="2"/>
              <a:buChar char="§"/>
            </a:pPr>
            <a:r>
              <a:rPr lang="en-US" dirty="0"/>
              <a:t>Velvety rosette leaves with smooth edges and defined veins</a:t>
            </a:r>
          </a:p>
          <a:p>
            <a:pPr fontAlgn="base">
              <a:buClrTx/>
              <a:buSzPct val="50000"/>
              <a:buFont typeface="Wingdings" panose="05000000000000000000" pitchFamily="2" charset="2"/>
              <a:buChar char="§"/>
            </a:pPr>
            <a:r>
              <a:rPr lang="en-US" dirty="0"/>
              <a:t>Reddish-purple flowers with 5 petals</a:t>
            </a:r>
          </a:p>
          <a:p>
            <a:pPr fontAlgn="base">
              <a:buClrTx/>
              <a:buSzPct val="50000"/>
              <a:buFont typeface="Wingdings" panose="05000000000000000000" pitchFamily="2" charset="2"/>
              <a:buChar char="§"/>
            </a:pPr>
            <a:r>
              <a:rPr lang="en-US" dirty="0"/>
              <a:t>Burr-like adhesive nutlets/seeds</a:t>
            </a:r>
          </a:p>
          <a:p>
            <a:pPr fontAlgn="base">
              <a:buClrTx/>
              <a:buSzPct val="50000"/>
              <a:buFont typeface="Wingdings" panose="05000000000000000000" pitchFamily="2" charset="2"/>
              <a:buChar char="§"/>
            </a:pPr>
            <a:r>
              <a:rPr lang="en-US" dirty="0"/>
              <a:t>Height 8 to 30 inches</a:t>
            </a:r>
          </a:p>
          <a:p>
            <a:pPr fontAlgn="base">
              <a:buClrTx/>
              <a:buSzPct val="50000"/>
              <a:buFont typeface="Wingdings" panose="05000000000000000000" pitchFamily="2" charset="2"/>
              <a:buChar char="§"/>
            </a:pPr>
            <a:r>
              <a:rPr lang="en-US" dirty="0">
                <a:solidFill>
                  <a:srgbClr val="C00000"/>
                </a:solidFill>
              </a:rPr>
              <a:t>Toxic to horses, cattle, sheep and goats.</a:t>
            </a:r>
          </a:p>
        </p:txBody>
      </p:sp>
      <p:sp>
        <p:nvSpPr>
          <p:cNvPr id="4" name="Footer Placeholder 3">
            <a:extLst>
              <a:ext uri="{FF2B5EF4-FFF2-40B4-BE49-F238E27FC236}">
                <a16:creationId xmlns:a16="http://schemas.microsoft.com/office/drawing/2014/main" id="{47A331AF-FEBC-45CD-B5BC-ADEF4C66F2B4}"/>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4F111507-833A-4301-8B74-44C5F620648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9395" y="1455938"/>
            <a:ext cx="2444318" cy="3666477"/>
          </a:xfrm>
          <a:prstGeom prst="rect">
            <a:avLst/>
          </a:prstGeom>
        </p:spPr>
      </p:pic>
      <p:pic>
        <p:nvPicPr>
          <p:cNvPr id="10" name="Picture 9">
            <a:extLst>
              <a:ext uri="{FF2B5EF4-FFF2-40B4-BE49-F238E27FC236}">
                <a16:creationId xmlns:a16="http://schemas.microsoft.com/office/drawing/2014/main" id="{2C148E52-D971-47DC-B7BF-92060F4AEEAF}"/>
              </a:ext>
            </a:extLst>
          </p:cNvPr>
          <p:cNvPicPr>
            <a:picLocks noChangeAspect="1"/>
          </p:cNvPicPr>
          <p:nvPr/>
        </p:nvPicPr>
        <p:blipFill rotWithShape="1">
          <a:blip r:embed="rId3">
            <a:extLst>
              <a:ext uri="{28A0092B-C50C-407E-A947-70E740481C1C}">
                <a14:useLocalDpi xmlns:a14="http://schemas.microsoft.com/office/drawing/2010/main" val="0"/>
              </a:ext>
            </a:extLst>
          </a:blip>
          <a:srcRect l="20733" t="18338" b="12246"/>
          <a:stretch/>
        </p:blipFill>
        <p:spPr>
          <a:xfrm>
            <a:off x="467180" y="4962617"/>
            <a:ext cx="1935333" cy="1269507"/>
          </a:xfrm>
          <a:prstGeom prst="rect">
            <a:avLst/>
          </a:prstGeom>
        </p:spPr>
      </p:pic>
      <p:pic>
        <p:nvPicPr>
          <p:cNvPr id="11" name="Picture 10" descr="DSC01507">
            <a:extLst>
              <a:ext uri="{FF2B5EF4-FFF2-40B4-BE49-F238E27FC236}">
                <a16:creationId xmlns:a16="http://schemas.microsoft.com/office/drawing/2014/main" id="{D3100A35-2C06-4F60-B6FC-B5BA187F9B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880"/>
          <a:stretch/>
        </p:blipFill>
        <p:spPr bwMode="auto">
          <a:xfrm>
            <a:off x="2764639" y="3126927"/>
            <a:ext cx="2430655" cy="198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00E6BC9-C75B-4B25-AE7C-F23C6879E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0976" y="1455938"/>
            <a:ext cx="2444318" cy="1626583"/>
          </a:xfrm>
          <a:prstGeom prst="rect">
            <a:avLst/>
          </a:prstGeom>
        </p:spPr>
      </p:pic>
    </p:spTree>
    <p:extLst>
      <p:ext uri="{BB962C8B-B14F-4D97-AF65-F5344CB8AC3E}">
        <p14:creationId xmlns:p14="http://schemas.microsoft.com/office/powerpoint/2010/main" val="1113692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093E-E669-4C7E-98FB-439ECBF6D1D7}"/>
              </a:ext>
            </a:extLst>
          </p:cNvPr>
          <p:cNvSpPr>
            <a:spLocks noGrp="1"/>
          </p:cNvSpPr>
          <p:nvPr>
            <p:ph type="title"/>
          </p:nvPr>
        </p:nvSpPr>
        <p:spPr/>
        <p:txBody>
          <a:bodyPr/>
          <a:lstStyle/>
          <a:p>
            <a:pPr algn="ctr"/>
            <a:r>
              <a:rPr lang="en-US" altLang="en-US" dirty="0"/>
              <a:t>Musk thistle (</a:t>
            </a:r>
            <a:r>
              <a:rPr lang="en-US" altLang="en-US" dirty="0" err="1"/>
              <a:t>Carduus</a:t>
            </a:r>
            <a:r>
              <a:rPr lang="en-US" altLang="en-US" dirty="0"/>
              <a:t> </a:t>
            </a:r>
            <a:r>
              <a:rPr lang="en-US" altLang="en-US" dirty="0" err="1"/>
              <a:t>nutans</a:t>
            </a:r>
            <a:r>
              <a:rPr lang="en-US" altLang="en-US" dirty="0"/>
              <a:t>)</a:t>
            </a:r>
            <a:endParaRPr lang="en-US" dirty="0"/>
          </a:p>
        </p:txBody>
      </p:sp>
      <p:sp>
        <p:nvSpPr>
          <p:cNvPr id="3" name="Content Placeholder 2">
            <a:extLst>
              <a:ext uri="{FF2B5EF4-FFF2-40B4-BE49-F238E27FC236}">
                <a16:creationId xmlns:a16="http://schemas.microsoft.com/office/drawing/2014/main" id="{A8BF4461-C9D7-49B6-BD47-9E976A0848F2}"/>
              </a:ext>
            </a:extLst>
          </p:cNvPr>
          <p:cNvSpPr>
            <a:spLocks noGrp="1"/>
          </p:cNvSpPr>
          <p:nvPr>
            <p:ph idx="1"/>
          </p:nvPr>
        </p:nvSpPr>
        <p:spPr>
          <a:xfrm>
            <a:off x="363983" y="1384918"/>
            <a:ext cx="4980373" cy="2592278"/>
          </a:xfrm>
        </p:spPr>
        <p:txBody>
          <a:bodyPr>
            <a:normAutofit fontScale="62500" lnSpcReduction="20000"/>
          </a:bodyPr>
          <a:lstStyle/>
          <a:p>
            <a:pPr>
              <a:lnSpc>
                <a:spcPct val="160000"/>
              </a:lnSpc>
              <a:spcBef>
                <a:spcPts val="0"/>
              </a:spcBef>
              <a:spcAft>
                <a:spcPts val="0"/>
              </a:spcAft>
              <a:buClrTx/>
              <a:buSzPct val="50000"/>
              <a:buFont typeface="Wingdings" panose="05000000000000000000" pitchFamily="2" charset="2"/>
              <a:buChar char="§"/>
            </a:pPr>
            <a:r>
              <a:rPr lang="en-US" altLang="en-US" dirty="0"/>
              <a:t>Biennial, perennial forb that grows 3-6 feet tall. </a:t>
            </a:r>
          </a:p>
          <a:p>
            <a:pPr marL="0" indent="0">
              <a:lnSpc>
                <a:spcPct val="160000"/>
              </a:lnSpc>
              <a:spcBef>
                <a:spcPts val="0"/>
              </a:spcBef>
              <a:spcAft>
                <a:spcPts val="0"/>
              </a:spcAft>
              <a:buClrTx/>
              <a:buSzPct val="50000"/>
              <a:buNone/>
            </a:pPr>
            <a:endParaRPr lang="en-US" altLang="en-US" dirty="0"/>
          </a:p>
          <a:p>
            <a:pPr>
              <a:lnSpc>
                <a:spcPct val="160000"/>
              </a:lnSpc>
              <a:spcBef>
                <a:spcPts val="0"/>
              </a:spcBef>
              <a:spcAft>
                <a:spcPts val="0"/>
              </a:spcAft>
              <a:buClrTx/>
              <a:buSzPct val="50000"/>
              <a:buFont typeface="Wingdings" panose="05000000000000000000" pitchFamily="2" charset="2"/>
              <a:buChar char="§"/>
            </a:pPr>
            <a:r>
              <a:rPr lang="en-US" altLang="en-US" dirty="0"/>
              <a:t>Numerous flower heads, 1.5” to 3”, with spine-tipped bracts, droop on the stem when fully developed, giving musk thistle its other common name, “nodding thistle.” </a:t>
            </a:r>
          </a:p>
          <a:p>
            <a:pPr marL="0" indent="0">
              <a:lnSpc>
                <a:spcPct val="160000"/>
              </a:lnSpc>
              <a:spcBef>
                <a:spcPts val="0"/>
              </a:spcBef>
              <a:spcAft>
                <a:spcPts val="0"/>
              </a:spcAft>
              <a:buClrTx/>
              <a:buSzPct val="50000"/>
              <a:buNone/>
            </a:pPr>
            <a:endParaRPr lang="en-US" altLang="en-US" dirty="0"/>
          </a:p>
          <a:p>
            <a:pPr>
              <a:lnSpc>
                <a:spcPct val="160000"/>
              </a:lnSpc>
              <a:spcBef>
                <a:spcPts val="0"/>
              </a:spcBef>
              <a:spcAft>
                <a:spcPts val="0"/>
              </a:spcAft>
              <a:buClrTx/>
              <a:buSzPct val="50000"/>
              <a:buFont typeface="Wingdings" panose="05000000000000000000" pitchFamily="2" charset="2"/>
              <a:buChar char="§"/>
            </a:pPr>
            <a:r>
              <a:rPr lang="en-US" dirty="0"/>
              <a:t>Reproduction is only by seed, carried by the wind. One plant can produce up to 20,000 seeds, and seeds can remain viable for up to 10 years. </a:t>
            </a:r>
          </a:p>
        </p:txBody>
      </p:sp>
      <p:sp>
        <p:nvSpPr>
          <p:cNvPr id="4" name="Footer Placeholder 3">
            <a:extLst>
              <a:ext uri="{FF2B5EF4-FFF2-40B4-BE49-F238E27FC236}">
                <a16:creationId xmlns:a16="http://schemas.microsoft.com/office/drawing/2014/main" id="{CD1649FF-D622-4B25-98F6-37DC60B8F565}"/>
              </a:ext>
            </a:extLst>
          </p:cNvPr>
          <p:cNvSpPr>
            <a:spLocks noGrp="1"/>
          </p:cNvSpPr>
          <p:nvPr>
            <p:ph type="ftr" sz="quarter" idx="11"/>
          </p:nvPr>
        </p:nvSpPr>
        <p:spPr/>
        <p:txBody>
          <a:bodyPr/>
          <a:lstStyle/>
          <a:p>
            <a:r>
              <a:rPr lang="en-US"/>
              <a:t>www.gallatinisa.org</a:t>
            </a:r>
            <a:endParaRPr lang="en-US" dirty="0"/>
          </a:p>
        </p:txBody>
      </p:sp>
      <p:pic>
        <p:nvPicPr>
          <p:cNvPr id="8" name="Picture 7">
            <a:extLst>
              <a:ext uri="{FF2B5EF4-FFF2-40B4-BE49-F238E27FC236}">
                <a16:creationId xmlns:a16="http://schemas.microsoft.com/office/drawing/2014/main" id="{1596DBFB-21CD-4036-B7B1-621594665B5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601"/>
          <a:stretch/>
        </p:blipFill>
        <p:spPr>
          <a:xfrm rot="10800000">
            <a:off x="1598963" y="3924208"/>
            <a:ext cx="2518057" cy="2264472"/>
          </a:xfrm>
          <a:prstGeom prst="rect">
            <a:avLst/>
          </a:prstGeom>
        </p:spPr>
      </p:pic>
      <p:pic>
        <p:nvPicPr>
          <p:cNvPr id="10" name="Picture 9">
            <a:extLst>
              <a:ext uri="{FF2B5EF4-FFF2-40B4-BE49-F238E27FC236}">
                <a16:creationId xmlns:a16="http://schemas.microsoft.com/office/drawing/2014/main" id="{38BD7299-B7EA-4997-A9E6-7F9F09F370C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812478" y="2021839"/>
            <a:ext cx="4762103" cy="3571578"/>
          </a:xfrm>
          <a:prstGeom prst="rect">
            <a:avLst/>
          </a:prstGeom>
        </p:spPr>
      </p:pic>
    </p:spTree>
    <p:extLst>
      <p:ext uri="{BB962C8B-B14F-4D97-AF65-F5344CB8AC3E}">
        <p14:creationId xmlns:p14="http://schemas.microsoft.com/office/powerpoint/2010/main" val="3661905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ED8DE-1366-43A8-ACB4-0554F60BD1E6}"/>
              </a:ext>
            </a:extLst>
          </p:cNvPr>
          <p:cNvSpPr>
            <a:spLocks noGrp="1"/>
          </p:cNvSpPr>
          <p:nvPr>
            <p:ph type="title"/>
          </p:nvPr>
        </p:nvSpPr>
        <p:spPr/>
        <p:txBody>
          <a:bodyPr/>
          <a:lstStyle/>
          <a:p>
            <a:pPr algn="ctr"/>
            <a:r>
              <a:rPr lang="en-US" dirty="0"/>
              <a:t>Why Should I Care?</a:t>
            </a:r>
          </a:p>
        </p:txBody>
      </p:sp>
      <p:sp>
        <p:nvSpPr>
          <p:cNvPr id="4" name="Footer Placeholder 3">
            <a:extLst>
              <a:ext uri="{FF2B5EF4-FFF2-40B4-BE49-F238E27FC236}">
                <a16:creationId xmlns:a16="http://schemas.microsoft.com/office/drawing/2014/main" id="{2963F559-B127-43BE-9A1F-EEC7E07D32CA}"/>
              </a:ext>
            </a:extLst>
          </p:cNvPr>
          <p:cNvSpPr>
            <a:spLocks noGrp="1"/>
          </p:cNvSpPr>
          <p:nvPr>
            <p:ph type="ftr" sz="quarter" idx="11"/>
          </p:nvPr>
        </p:nvSpPr>
        <p:spPr/>
        <p:txBody>
          <a:bodyPr/>
          <a:lstStyle/>
          <a:p>
            <a:r>
              <a:rPr lang="en-US"/>
              <a:t>www.gallatinisa.org</a:t>
            </a:r>
            <a:endParaRPr lang="en-US" dirty="0"/>
          </a:p>
        </p:txBody>
      </p:sp>
      <p:pic>
        <p:nvPicPr>
          <p:cNvPr id="8" name="Picture 7">
            <a:extLst>
              <a:ext uri="{FF2B5EF4-FFF2-40B4-BE49-F238E27FC236}">
                <a16:creationId xmlns:a16="http://schemas.microsoft.com/office/drawing/2014/main" id="{6BE00786-0052-47A4-903E-CC20B3847CF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7209" r="11253"/>
          <a:stretch/>
        </p:blipFill>
        <p:spPr>
          <a:xfrm>
            <a:off x="5349572" y="1651246"/>
            <a:ext cx="3017188" cy="3902870"/>
          </a:xfrm>
          <a:prstGeom prst="rect">
            <a:avLst/>
          </a:prstGeom>
        </p:spPr>
      </p:pic>
      <p:sp>
        <p:nvSpPr>
          <p:cNvPr id="3" name="Content Placeholder 2">
            <a:extLst>
              <a:ext uri="{FF2B5EF4-FFF2-40B4-BE49-F238E27FC236}">
                <a16:creationId xmlns:a16="http://schemas.microsoft.com/office/drawing/2014/main" id="{5DCB6D1E-D745-46FD-955A-E2FED095E7EA}"/>
              </a:ext>
            </a:extLst>
          </p:cNvPr>
          <p:cNvSpPr>
            <a:spLocks noGrp="1"/>
          </p:cNvSpPr>
          <p:nvPr>
            <p:ph idx="1"/>
          </p:nvPr>
        </p:nvSpPr>
        <p:spPr>
          <a:xfrm>
            <a:off x="825312" y="1703426"/>
            <a:ext cx="4526612" cy="3798509"/>
          </a:xfrm>
        </p:spPr>
        <p:txBody>
          <a:bodyPr>
            <a:normAutofit fontScale="85000" lnSpcReduction="10000"/>
          </a:bodyPr>
          <a:lstStyle/>
          <a:p>
            <a:pPr>
              <a:lnSpc>
                <a:spcPct val="160000"/>
              </a:lnSpc>
              <a:spcBef>
                <a:spcPts val="0"/>
              </a:spcBef>
              <a:spcAft>
                <a:spcPts val="0"/>
              </a:spcAft>
            </a:pPr>
            <a:r>
              <a:rPr lang="en-US" dirty="0"/>
              <a:t>Noxious weeds have widespread impacts:</a:t>
            </a:r>
          </a:p>
          <a:p>
            <a:pPr>
              <a:lnSpc>
                <a:spcPct val="160000"/>
              </a:lnSpc>
              <a:spcBef>
                <a:spcPts val="0"/>
              </a:spcBef>
              <a:spcAft>
                <a:spcPts val="0"/>
              </a:spcAft>
            </a:pPr>
            <a:r>
              <a:rPr lang="en-US" dirty="0"/>
              <a:t>· Replace native plant communities</a:t>
            </a:r>
          </a:p>
          <a:p>
            <a:pPr>
              <a:lnSpc>
                <a:spcPct val="160000"/>
              </a:lnSpc>
              <a:spcBef>
                <a:spcPts val="0"/>
              </a:spcBef>
              <a:spcAft>
                <a:spcPts val="0"/>
              </a:spcAft>
            </a:pPr>
            <a:r>
              <a:rPr lang="en-US" dirty="0"/>
              <a:t>· Increase soil erosion</a:t>
            </a:r>
          </a:p>
          <a:p>
            <a:pPr>
              <a:lnSpc>
                <a:spcPct val="160000"/>
              </a:lnSpc>
              <a:spcBef>
                <a:spcPts val="0"/>
              </a:spcBef>
              <a:spcAft>
                <a:spcPts val="0"/>
              </a:spcAft>
            </a:pPr>
            <a:r>
              <a:rPr lang="en-US" dirty="0"/>
              <a:t>· Degrade water quality</a:t>
            </a:r>
          </a:p>
          <a:p>
            <a:pPr>
              <a:lnSpc>
                <a:spcPct val="160000"/>
              </a:lnSpc>
              <a:spcBef>
                <a:spcPts val="0"/>
              </a:spcBef>
              <a:spcAft>
                <a:spcPts val="0"/>
              </a:spcAft>
            </a:pPr>
            <a:r>
              <a:rPr lang="en-US" dirty="0"/>
              <a:t>· Damage fish &amp; wildlife habitat</a:t>
            </a:r>
          </a:p>
          <a:p>
            <a:pPr>
              <a:lnSpc>
                <a:spcPct val="160000"/>
              </a:lnSpc>
              <a:spcBef>
                <a:spcPts val="0"/>
              </a:spcBef>
              <a:spcAft>
                <a:spcPts val="0"/>
              </a:spcAft>
            </a:pPr>
            <a:r>
              <a:rPr lang="en-US" dirty="0"/>
              <a:t>· Decrease the value of land</a:t>
            </a:r>
          </a:p>
          <a:p>
            <a:pPr>
              <a:lnSpc>
                <a:spcPct val="160000"/>
              </a:lnSpc>
              <a:spcBef>
                <a:spcPts val="0"/>
              </a:spcBef>
              <a:spcAft>
                <a:spcPts val="0"/>
              </a:spcAft>
            </a:pPr>
            <a:r>
              <a:rPr lang="en-US" dirty="0"/>
              <a:t>· Reduce recreation &amp; hunting opportunities </a:t>
            </a:r>
          </a:p>
          <a:p>
            <a:pPr>
              <a:lnSpc>
                <a:spcPct val="160000"/>
              </a:lnSpc>
              <a:spcBef>
                <a:spcPts val="0"/>
              </a:spcBef>
              <a:spcAft>
                <a:spcPts val="0"/>
              </a:spcAft>
            </a:pPr>
            <a:r>
              <a:rPr lang="en-US" dirty="0"/>
              <a:t>· Increase maintenance costs  - including trails</a:t>
            </a:r>
          </a:p>
          <a:p>
            <a:pPr>
              <a:lnSpc>
                <a:spcPct val="160000"/>
              </a:lnSpc>
              <a:spcBef>
                <a:spcPts val="0"/>
              </a:spcBef>
              <a:spcAft>
                <a:spcPts val="0"/>
              </a:spcAft>
            </a:pPr>
            <a:r>
              <a:rPr lang="en-US" dirty="0"/>
              <a:t>· Diminish recreational experiences</a:t>
            </a:r>
          </a:p>
        </p:txBody>
      </p:sp>
    </p:spTree>
    <p:extLst>
      <p:ext uri="{BB962C8B-B14F-4D97-AF65-F5344CB8AC3E}">
        <p14:creationId xmlns:p14="http://schemas.microsoft.com/office/powerpoint/2010/main" val="1859132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9D92D-07AD-4D4B-921E-9429D73D3BB0}"/>
              </a:ext>
            </a:extLst>
          </p:cNvPr>
          <p:cNvSpPr>
            <a:spLocks noGrp="1"/>
          </p:cNvSpPr>
          <p:nvPr>
            <p:ph type="title"/>
          </p:nvPr>
        </p:nvSpPr>
        <p:spPr/>
        <p:txBody>
          <a:bodyPr>
            <a:noAutofit/>
          </a:bodyPr>
          <a:lstStyle/>
          <a:p>
            <a:pPr algn="ctr"/>
            <a:r>
              <a:rPr lang="en-US" altLang="en-US" sz="3600" dirty="0"/>
              <a:t>Spotted knapweed </a:t>
            </a:r>
            <a:r>
              <a:rPr lang="en-US" altLang="en-US" sz="3600" i="1" dirty="0"/>
              <a:t>(Centaurea maculosa</a:t>
            </a:r>
            <a:r>
              <a:rPr lang="en-US" altLang="en-US" sz="3600" dirty="0"/>
              <a:t>)</a:t>
            </a:r>
            <a:endParaRPr lang="en-US" sz="3600" dirty="0"/>
          </a:p>
        </p:txBody>
      </p:sp>
      <p:sp>
        <p:nvSpPr>
          <p:cNvPr id="3" name="Content Placeholder 2">
            <a:extLst>
              <a:ext uri="{FF2B5EF4-FFF2-40B4-BE49-F238E27FC236}">
                <a16:creationId xmlns:a16="http://schemas.microsoft.com/office/drawing/2014/main" id="{587ECE60-D4E5-467D-9847-E8678399CF5A}"/>
              </a:ext>
            </a:extLst>
          </p:cNvPr>
          <p:cNvSpPr>
            <a:spLocks noGrp="1"/>
          </p:cNvSpPr>
          <p:nvPr>
            <p:ph idx="1"/>
          </p:nvPr>
        </p:nvSpPr>
        <p:spPr>
          <a:xfrm>
            <a:off x="474202" y="1635552"/>
            <a:ext cx="3384227" cy="4025130"/>
          </a:xfrm>
        </p:spPr>
        <p:txBody>
          <a:bodyPr>
            <a:normAutofit/>
          </a:bodyPr>
          <a:lstStyle/>
          <a:p>
            <a:pPr fontAlgn="base">
              <a:buClrTx/>
              <a:buSzPct val="50000"/>
              <a:buFont typeface="Wingdings" panose="05000000000000000000" pitchFamily="2" charset="2"/>
              <a:buChar char="§"/>
            </a:pPr>
            <a:r>
              <a:rPr lang="en-US" altLang="en-US" sz="1500" dirty="0"/>
              <a:t>Short lived perennial, sometimes biennial</a:t>
            </a:r>
          </a:p>
          <a:p>
            <a:pPr fontAlgn="base">
              <a:buClrTx/>
              <a:buSzPct val="50000"/>
              <a:buFont typeface="Wingdings" panose="05000000000000000000" pitchFamily="2" charset="2"/>
              <a:buChar char="§"/>
            </a:pPr>
            <a:r>
              <a:rPr lang="en-US" altLang="en-US" sz="1500" dirty="0"/>
              <a:t>Taproot</a:t>
            </a:r>
          </a:p>
          <a:p>
            <a:pPr fontAlgn="base">
              <a:buClrTx/>
              <a:buSzPct val="50000"/>
              <a:buFont typeface="Wingdings" panose="05000000000000000000" pitchFamily="2" charset="2"/>
              <a:buChar char="§"/>
            </a:pPr>
            <a:r>
              <a:rPr lang="en-US" sz="1500" dirty="0"/>
              <a:t>Rosette leaves deeply loped, linear mature leaves.</a:t>
            </a:r>
          </a:p>
          <a:p>
            <a:pPr fontAlgn="base">
              <a:buClrTx/>
              <a:buSzPct val="50000"/>
              <a:buFont typeface="Wingdings" panose="05000000000000000000" pitchFamily="2" charset="2"/>
              <a:buChar char="§"/>
            </a:pPr>
            <a:r>
              <a:rPr lang="en-US" sz="1500" dirty="0"/>
              <a:t>A single pink to purple flowerhead at end of stem</a:t>
            </a:r>
          </a:p>
          <a:p>
            <a:pPr fontAlgn="base">
              <a:buClrTx/>
              <a:buSzPct val="50000"/>
              <a:buFont typeface="Wingdings" panose="05000000000000000000" pitchFamily="2" charset="2"/>
              <a:buChar char="§"/>
            </a:pPr>
            <a:r>
              <a:rPr lang="en-US" altLang="en-US" sz="1500" dirty="0"/>
              <a:t>Floral bracts are tipped with dark comb-like fringe </a:t>
            </a:r>
          </a:p>
          <a:p>
            <a:pPr fontAlgn="base">
              <a:buClrTx/>
              <a:buSzPct val="50000"/>
              <a:buFont typeface="Wingdings" panose="05000000000000000000" pitchFamily="2" charset="2"/>
              <a:buChar char="§"/>
            </a:pPr>
            <a:r>
              <a:rPr lang="en-US" altLang="en-US" sz="1500" dirty="0"/>
              <a:t>Plants are suspected to contain toxins that inhibit the growth of neighboring plants.</a:t>
            </a:r>
          </a:p>
          <a:p>
            <a:pPr fontAlgn="base">
              <a:buClrTx/>
              <a:buSzPct val="50000"/>
              <a:buFont typeface="Wingdings" panose="05000000000000000000" pitchFamily="2" charset="2"/>
              <a:buChar char="§"/>
            </a:pPr>
            <a:r>
              <a:rPr lang="en-US" altLang="en-US" sz="1500" dirty="0"/>
              <a:t>Seeds remain viable in the soil for up to eight years.</a:t>
            </a:r>
            <a:endParaRPr lang="en-US" sz="1500" dirty="0"/>
          </a:p>
        </p:txBody>
      </p:sp>
      <p:sp>
        <p:nvSpPr>
          <p:cNvPr id="4" name="Footer Placeholder 3">
            <a:extLst>
              <a:ext uri="{FF2B5EF4-FFF2-40B4-BE49-F238E27FC236}">
                <a16:creationId xmlns:a16="http://schemas.microsoft.com/office/drawing/2014/main" id="{82E443D2-9060-4289-B428-11DBFC0807EC}"/>
              </a:ext>
            </a:extLst>
          </p:cNvPr>
          <p:cNvSpPr>
            <a:spLocks noGrp="1"/>
          </p:cNvSpPr>
          <p:nvPr>
            <p:ph type="ftr" sz="quarter" idx="11"/>
          </p:nvPr>
        </p:nvSpPr>
        <p:spPr/>
        <p:txBody>
          <a:bodyPr/>
          <a:lstStyle/>
          <a:p>
            <a:r>
              <a:rPr lang="en-US"/>
              <a:t>www.gallatinisa.org</a:t>
            </a:r>
            <a:endParaRPr lang="en-US" dirty="0"/>
          </a:p>
        </p:txBody>
      </p:sp>
      <p:pic>
        <p:nvPicPr>
          <p:cNvPr id="7" name="Picture 6">
            <a:extLst>
              <a:ext uri="{FF2B5EF4-FFF2-40B4-BE49-F238E27FC236}">
                <a16:creationId xmlns:a16="http://schemas.microsoft.com/office/drawing/2014/main" id="{79EADC37-AACF-4047-BE1C-F1E2911B30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084" y="3967138"/>
            <a:ext cx="2377440" cy="1617009"/>
          </a:xfrm>
          <a:prstGeom prst="rect">
            <a:avLst/>
          </a:prstGeom>
        </p:spPr>
      </p:pic>
      <p:pic>
        <p:nvPicPr>
          <p:cNvPr id="9" name="Picture 8">
            <a:extLst>
              <a:ext uri="{FF2B5EF4-FFF2-40B4-BE49-F238E27FC236}">
                <a16:creationId xmlns:a16="http://schemas.microsoft.com/office/drawing/2014/main" id="{61F2DFCD-44D8-4DBB-A097-B9E0649CCFA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881" r="8653"/>
          <a:stretch/>
        </p:blipFill>
        <p:spPr>
          <a:xfrm>
            <a:off x="6677470" y="1555812"/>
            <a:ext cx="2129180" cy="4232056"/>
          </a:xfrm>
          <a:prstGeom prst="rect">
            <a:avLst/>
          </a:prstGeom>
        </p:spPr>
      </p:pic>
      <p:pic>
        <p:nvPicPr>
          <p:cNvPr id="10" name="Picture 11">
            <a:extLst>
              <a:ext uri="{FF2B5EF4-FFF2-40B4-BE49-F238E27FC236}">
                <a16:creationId xmlns:a16="http://schemas.microsoft.com/office/drawing/2014/main" id="{AE1DDF25-9B4B-4321-A9A4-3B9EE36E5B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6084" y="1871705"/>
            <a:ext cx="2373313"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145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335C7-E57B-461C-A5CB-8FB136EABF9C}"/>
              </a:ext>
            </a:extLst>
          </p:cNvPr>
          <p:cNvSpPr>
            <a:spLocks noGrp="1"/>
          </p:cNvSpPr>
          <p:nvPr>
            <p:ph type="title"/>
          </p:nvPr>
        </p:nvSpPr>
        <p:spPr/>
        <p:txBody>
          <a:bodyPr>
            <a:normAutofit/>
          </a:bodyPr>
          <a:lstStyle/>
          <a:p>
            <a:pPr algn="ctr"/>
            <a:r>
              <a:rPr lang="en-US" sz="3800" dirty="0"/>
              <a:t>Common Tansy ( </a:t>
            </a:r>
            <a:r>
              <a:rPr lang="en-US" sz="3800" dirty="0" err="1"/>
              <a:t>Tanacetum</a:t>
            </a:r>
            <a:r>
              <a:rPr lang="en-US" sz="3800" dirty="0"/>
              <a:t> vulgare )</a:t>
            </a:r>
          </a:p>
        </p:txBody>
      </p:sp>
      <p:sp>
        <p:nvSpPr>
          <p:cNvPr id="3" name="Content Placeholder 2">
            <a:extLst>
              <a:ext uri="{FF2B5EF4-FFF2-40B4-BE49-F238E27FC236}">
                <a16:creationId xmlns:a16="http://schemas.microsoft.com/office/drawing/2014/main" id="{40A5D4F6-727C-40E6-B1B4-5BC40B200E1B}"/>
              </a:ext>
            </a:extLst>
          </p:cNvPr>
          <p:cNvSpPr>
            <a:spLocks noGrp="1"/>
          </p:cNvSpPr>
          <p:nvPr>
            <p:ph idx="1"/>
          </p:nvPr>
        </p:nvSpPr>
        <p:spPr>
          <a:xfrm>
            <a:off x="435006" y="1544715"/>
            <a:ext cx="4651899" cy="4660775"/>
          </a:xfrm>
        </p:spPr>
        <p:txBody>
          <a:bodyPr>
            <a:normAutofit/>
          </a:bodyPr>
          <a:lstStyle/>
          <a:p>
            <a:pPr>
              <a:buClrTx/>
              <a:buSzPct val="50000"/>
              <a:buFont typeface="Wingdings" panose="05000000000000000000" pitchFamily="2" charset="2"/>
              <a:buChar char="§"/>
            </a:pPr>
            <a:r>
              <a:rPr lang="en-US" dirty="0"/>
              <a:t>Perennial</a:t>
            </a:r>
          </a:p>
          <a:p>
            <a:pPr>
              <a:buClrTx/>
              <a:buSzPct val="50000"/>
              <a:buFont typeface="Wingdings" panose="05000000000000000000" pitchFamily="2" charset="2"/>
              <a:buChar char="§"/>
            </a:pPr>
            <a:r>
              <a:rPr lang="en-US" dirty="0"/>
              <a:t>Extensive, spreading root system.</a:t>
            </a:r>
          </a:p>
          <a:p>
            <a:pPr>
              <a:buClrTx/>
              <a:buSzPct val="50000"/>
              <a:buFont typeface="Wingdings" panose="05000000000000000000" pitchFamily="2" charset="2"/>
              <a:buChar char="§"/>
            </a:pPr>
            <a:r>
              <a:rPr lang="en-US" dirty="0"/>
              <a:t>Stems reddish-purple</a:t>
            </a:r>
          </a:p>
          <a:p>
            <a:pPr>
              <a:buClrTx/>
              <a:buSzPct val="50000"/>
              <a:buFont typeface="Wingdings" panose="05000000000000000000" pitchFamily="2" charset="2"/>
              <a:buChar char="§"/>
            </a:pPr>
            <a:r>
              <a:rPr lang="en-US" dirty="0"/>
              <a:t>Fern-like leaves, when crushed are strongly aromatic; furry on the underside and smooth above</a:t>
            </a:r>
          </a:p>
          <a:p>
            <a:pPr>
              <a:buClrTx/>
              <a:buSzPct val="50000"/>
              <a:buFont typeface="Wingdings" panose="05000000000000000000" pitchFamily="2" charset="2"/>
              <a:buChar char="§"/>
            </a:pPr>
            <a:r>
              <a:rPr lang="en-US" dirty="0"/>
              <a:t>Bright yellow button-flower clusters</a:t>
            </a:r>
          </a:p>
          <a:p>
            <a:pPr>
              <a:buClrTx/>
              <a:buSzPct val="50000"/>
              <a:buFont typeface="Wingdings" panose="05000000000000000000" pitchFamily="2" charset="2"/>
              <a:buChar char="§"/>
            </a:pPr>
            <a:r>
              <a:rPr lang="en-US" dirty="0"/>
              <a:t>Height 1 to 6 feet</a:t>
            </a:r>
          </a:p>
          <a:p>
            <a:pPr>
              <a:buClrTx/>
              <a:buSzPct val="50000"/>
              <a:buFont typeface="Wingdings" panose="05000000000000000000" pitchFamily="2" charset="2"/>
              <a:buChar char="§"/>
            </a:pPr>
            <a:r>
              <a:rPr lang="en-US" dirty="0"/>
              <a:t>Can cause abortions in humans if ingested; will cause liver damage in some livestock, but it is largely palatable.</a:t>
            </a:r>
          </a:p>
        </p:txBody>
      </p:sp>
      <p:sp>
        <p:nvSpPr>
          <p:cNvPr id="4" name="Footer Placeholder 3">
            <a:extLst>
              <a:ext uri="{FF2B5EF4-FFF2-40B4-BE49-F238E27FC236}">
                <a16:creationId xmlns:a16="http://schemas.microsoft.com/office/drawing/2014/main" id="{4FF6EEAF-90CA-4714-990D-39662034FF23}"/>
              </a:ext>
            </a:extLst>
          </p:cNvPr>
          <p:cNvSpPr>
            <a:spLocks noGrp="1"/>
          </p:cNvSpPr>
          <p:nvPr>
            <p:ph type="ftr" sz="quarter" idx="11"/>
          </p:nvPr>
        </p:nvSpPr>
        <p:spPr/>
        <p:txBody>
          <a:bodyPr/>
          <a:lstStyle/>
          <a:p>
            <a:r>
              <a:rPr lang="en-US"/>
              <a:t>www.gallatinisa.org</a:t>
            </a:r>
            <a:endParaRPr lang="en-US" dirty="0"/>
          </a:p>
        </p:txBody>
      </p:sp>
      <p:pic>
        <p:nvPicPr>
          <p:cNvPr id="10" name="Picture 9">
            <a:extLst>
              <a:ext uri="{FF2B5EF4-FFF2-40B4-BE49-F238E27FC236}">
                <a16:creationId xmlns:a16="http://schemas.microsoft.com/office/drawing/2014/main" id="{B03AB9C9-863E-4922-AED1-17CB0AF52FD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85925" y="2478707"/>
            <a:ext cx="3402968" cy="2657841"/>
          </a:xfrm>
          <a:prstGeom prst="rect">
            <a:avLst/>
          </a:prstGeom>
        </p:spPr>
      </p:pic>
    </p:spTree>
    <p:extLst>
      <p:ext uri="{BB962C8B-B14F-4D97-AF65-F5344CB8AC3E}">
        <p14:creationId xmlns:p14="http://schemas.microsoft.com/office/powerpoint/2010/main" val="1285295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6BBC87-48B4-4B05-B3DB-56569335BAD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65867" y="2965542"/>
            <a:ext cx="2121355" cy="3182645"/>
          </a:xfrm>
          <a:prstGeom prst="rect">
            <a:avLst/>
          </a:prstGeom>
        </p:spPr>
      </p:pic>
      <p:sp>
        <p:nvSpPr>
          <p:cNvPr id="2" name="Title 1">
            <a:extLst>
              <a:ext uri="{FF2B5EF4-FFF2-40B4-BE49-F238E27FC236}">
                <a16:creationId xmlns:a16="http://schemas.microsoft.com/office/drawing/2014/main" id="{E8007AD1-FDF6-4CD4-8355-4DF84D2597EE}"/>
              </a:ext>
            </a:extLst>
          </p:cNvPr>
          <p:cNvSpPr>
            <a:spLocks noGrp="1"/>
          </p:cNvSpPr>
          <p:nvPr>
            <p:ph type="title"/>
          </p:nvPr>
        </p:nvSpPr>
        <p:spPr/>
        <p:txBody>
          <a:bodyPr>
            <a:normAutofit/>
          </a:bodyPr>
          <a:lstStyle/>
          <a:p>
            <a:pPr algn="ctr"/>
            <a:r>
              <a:rPr lang="en-US" sz="3800" dirty="0"/>
              <a:t>Poison Hemlock (Conium </a:t>
            </a:r>
            <a:r>
              <a:rPr lang="en-US" sz="3800" dirty="0" err="1"/>
              <a:t>maculatum</a:t>
            </a:r>
            <a:r>
              <a:rPr lang="en-US" sz="3800" dirty="0"/>
              <a:t>)</a:t>
            </a:r>
          </a:p>
        </p:txBody>
      </p:sp>
      <p:sp>
        <p:nvSpPr>
          <p:cNvPr id="3" name="Content Placeholder 2">
            <a:extLst>
              <a:ext uri="{FF2B5EF4-FFF2-40B4-BE49-F238E27FC236}">
                <a16:creationId xmlns:a16="http://schemas.microsoft.com/office/drawing/2014/main" id="{74774144-F17A-4160-B1C6-850E280AC5A3}"/>
              </a:ext>
            </a:extLst>
          </p:cNvPr>
          <p:cNvSpPr>
            <a:spLocks noGrp="1"/>
          </p:cNvSpPr>
          <p:nvPr>
            <p:ph idx="1"/>
          </p:nvPr>
        </p:nvSpPr>
        <p:spPr>
          <a:xfrm>
            <a:off x="4802820" y="1441728"/>
            <a:ext cx="4154750" cy="4731798"/>
          </a:xfrm>
        </p:spPr>
        <p:txBody>
          <a:bodyPr>
            <a:normAutofit fontScale="62500" lnSpcReduction="20000"/>
          </a:bodyPr>
          <a:lstStyle/>
          <a:p>
            <a:pPr>
              <a:lnSpc>
                <a:spcPct val="160000"/>
              </a:lnSpc>
              <a:spcBef>
                <a:spcPts val="0"/>
              </a:spcBef>
              <a:spcAft>
                <a:spcPts val="0"/>
              </a:spcAft>
              <a:buClrTx/>
              <a:buSzPct val="50000"/>
              <a:buFont typeface="Wingdings" panose="05000000000000000000" pitchFamily="2" charset="2"/>
              <a:buChar char="§"/>
            </a:pPr>
            <a:r>
              <a:rPr lang="en-US" dirty="0"/>
              <a:t>Biennial</a:t>
            </a:r>
          </a:p>
          <a:p>
            <a:pPr marL="0" indent="0">
              <a:lnSpc>
                <a:spcPct val="160000"/>
              </a:lnSpc>
              <a:spcBef>
                <a:spcPts val="0"/>
              </a:spcBef>
              <a:spcAft>
                <a:spcPts val="0"/>
              </a:spcAft>
              <a:buClrTx/>
              <a:buSzPct val="50000"/>
              <a:buNone/>
            </a:pPr>
            <a:endParaRPr lang="en-US" dirty="0"/>
          </a:p>
          <a:p>
            <a:pPr>
              <a:lnSpc>
                <a:spcPct val="160000"/>
              </a:lnSpc>
              <a:spcBef>
                <a:spcPts val="0"/>
              </a:spcBef>
              <a:spcAft>
                <a:spcPts val="0"/>
              </a:spcAft>
              <a:buClrTx/>
              <a:buSzPct val="50000"/>
              <a:buFont typeface="Wingdings" panose="05000000000000000000" pitchFamily="2" charset="2"/>
              <a:buChar char="§"/>
            </a:pPr>
            <a:r>
              <a:rPr lang="en-US" dirty="0"/>
              <a:t>Taproot</a:t>
            </a:r>
          </a:p>
          <a:p>
            <a:pPr marL="0" indent="0">
              <a:lnSpc>
                <a:spcPct val="160000"/>
              </a:lnSpc>
              <a:spcBef>
                <a:spcPts val="0"/>
              </a:spcBef>
              <a:spcAft>
                <a:spcPts val="0"/>
              </a:spcAft>
              <a:buClrTx/>
              <a:buSzPct val="50000"/>
              <a:buNone/>
            </a:pPr>
            <a:endParaRPr lang="en-US" dirty="0"/>
          </a:p>
          <a:p>
            <a:pPr>
              <a:lnSpc>
                <a:spcPct val="160000"/>
              </a:lnSpc>
              <a:spcBef>
                <a:spcPts val="0"/>
              </a:spcBef>
              <a:spcAft>
                <a:spcPts val="0"/>
              </a:spcAft>
              <a:buClrTx/>
              <a:buSzPct val="50000"/>
              <a:buFont typeface="Wingdings" panose="05000000000000000000" pitchFamily="2" charset="2"/>
              <a:buChar char="§"/>
            </a:pPr>
            <a:r>
              <a:rPr lang="en-US" dirty="0"/>
              <a:t>Small, white flowers are in umbrella-like clusters</a:t>
            </a:r>
          </a:p>
          <a:p>
            <a:pPr marL="0" indent="0">
              <a:lnSpc>
                <a:spcPct val="160000"/>
              </a:lnSpc>
              <a:spcBef>
                <a:spcPts val="0"/>
              </a:spcBef>
              <a:spcAft>
                <a:spcPts val="0"/>
              </a:spcAft>
              <a:buClrTx/>
              <a:buSzPct val="50000"/>
              <a:buNone/>
            </a:pPr>
            <a:endParaRPr lang="en-US" dirty="0"/>
          </a:p>
          <a:p>
            <a:pPr>
              <a:lnSpc>
                <a:spcPct val="160000"/>
              </a:lnSpc>
              <a:spcBef>
                <a:spcPts val="0"/>
              </a:spcBef>
              <a:spcAft>
                <a:spcPts val="0"/>
              </a:spcAft>
              <a:buClrTx/>
              <a:buSzPct val="50000"/>
              <a:buFont typeface="Wingdings" panose="05000000000000000000" pitchFamily="2" charset="2"/>
              <a:buChar char="§"/>
            </a:pPr>
            <a:r>
              <a:rPr lang="en-US" dirty="0"/>
              <a:t>Leaves are shiny green, triangular, highly dissected, and fern-like with a strong, musty smelling odor</a:t>
            </a:r>
          </a:p>
          <a:p>
            <a:pPr marL="0" indent="0">
              <a:lnSpc>
                <a:spcPct val="160000"/>
              </a:lnSpc>
              <a:spcBef>
                <a:spcPts val="0"/>
              </a:spcBef>
              <a:spcAft>
                <a:spcPts val="0"/>
              </a:spcAft>
              <a:buClrTx/>
              <a:buSzPct val="50000"/>
              <a:buNone/>
            </a:pPr>
            <a:endParaRPr lang="en-US" dirty="0"/>
          </a:p>
          <a:p>
            <a:pPr>
              <a:lnSpc>
                <a:spcPct val="160000"/>
              </a:lnSpc>
              <a:spcBef>
                <a:spcPts val="0"/>
              </a:spcBef>
              <a:spcAft>
                <a:spcPts val="0"/>
              </a:spcAft>
              <a:buClrTx/>
              <a:buSzPct val="50000"/>
              <a:buFont typeface="Wingdings" panose="05000000000000000000" pitchFamily="2" charset="2"/>
              <a:buChar char="§"/>
            </a:pPr>
            <a:r>
              <a:rPr lang="en-US" dirty="0"/>
              <a:t>Hollow stems, with purple spots on lower portions </a:t>
            </a:r>
          </a:p>
          <a:p>
            <a:pPr marL="0" indent="0">
              <a:lnSpc>
                <a:spcPct val="160000"/>
              </a:lnSpc>
              <a:spcBef>
                <a:spcPts val="0"/>
              </a:spcBef>
              <a:spcAft>
                <a:spcPts val="0"/>
              </a:spcAft>
              <a:buClrTx/>
              <a:buSzPct val="50000"/>
              <a:buNone/>
            </a:pPr>
            <a:endParaRPr lang="en-US" dirty="0"/>
          </a:p>
          <a:p>
            <a:pPr>
              <a:lnSpc>
                <a:spcPct val="160000"/>
              </a:lnSpc>
              <a:spcBef>
                <a:spcPts val="0"/>
              </a:spcBef>
              <a:spcAft>
                <a:spcPts val="0"/>
              </a:spcAft>
              <a:buClrTx/>
              <a:buSzPct val="50000"/>
              <a:buFont typeface="Wingdings" panose="05000000000000000000" pitchFamily="2" charset="2"/>
              <a:buChar char="§"/>
            </a:pPr>
            <a:r>
              <a:rPr lang="en-US" dirty="0"/>
              <a:t>Reproduces by seed only, and seeds remain viable for up to 6 years</a:t>
            </a:r>
          </a:p>
          <a:p>
            <a:pPr marL="0" indent="0">
              <a:lnSpc>
                <a:spcPct val="160000"/>
              </a:lnSpc>
              <a:spcBef>
                <a:spcPts val="0"/>
              </a:spcBef>
              <a:spcAft>
                <a:spcPts val="0"/>
              </a:spcAft>
              <a:buClrTx/>
              <a:buSzPct val="50000"/>
              <a:buNone/>
            </a:pPr>
            <a:endParaRPr lang="en-US" dirty="0"/>
          </a:p>
          <a:p>
            <a:pPr>
              <a:lnSpc>
                <a:spcPct val="160000"/>
              </a:lnSpc>
              <a:spcBef>
                <a:spcPts val="0"/>
              </a:spcBef>
              <a:spcAft>
                <a:spcPts val="0"/>
              </a:spcAft>
              <a:buClrTx/>
              <a:buSzPct val="50000"/>
              <a:buFont typeface="Wingdings" panose="05000000000000000000" pitchFamily="2" charset="2"/>
              <a:buChar char="§"/>
            </a:pPr>
            <a:r>
              <a:rPr lang="en-US" dirty="0"/>
              <a:t>Toxic to all classes of livestock and humans, and all plant parts are poisonous. It was used to poison Socrates.</a:t>
            </a:r>
          </a:p>
        </p:txBody>
      </p:sp>
      <p:sp>
        <p:nvSpPr>
          <p:cNvPr id="4" name="Footer Placeholder 3">
            <a:extLst>
              <a:ext uri="{FF2B5EF4-FFF2-40B4-BE49-F238E27FC236}">
                <a16:creationId xmlns:a16="http://schemas.microsoft.com/office/drawing/2014/main" id="{801C5250-FF11-4B84-A238-62762105CFF1}"/>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AE6C0E97-5B02-48ED-8142-93518D147E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8917" y="1441728"/>
            <a:ext cx="3047629" cy="3047629"/>
          </a:xfrm>
          <a:prstGeom prst="rect">
            <a:avLst/>
          </a:prstGeom>
        </p:spPr>
      </p:pic>
    </p:spTree>
    <p:extLst>
      <p:ext uri="{BB962C8B-B14F-4D97-AF65-F5344CB8AC3E}">
        <p14:creationId xmlns:p14="http://schemas.microsoft.com/office/powerpoint/2010/main" val="1049085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CF8E-8482-4494-B49A-2CC61AB02426}"/>
              </a:ext>
            </a:extLst>
          </p:cNvPr>
          <p:cNvSpPr>
            <a:spLocks noGrp="1"/>
          </p:cNvSpPr>
          <p:nvPr>
            <p:ph type="title"/>
          </p:nvPr>
        </p:nvSpPr>
        <p:spPr/>
        <p:txBody>
          <a:bodyPr>
            <a:normAutofit fontScale="90000"/>
          </a:bodyPr>
          <a:lstStyle/>
          <a:p>
            <a:pPr algn="ctr"/>
            <a:r>
              <a:rPr lang="en-US" altLang="en-US" dirty="0"/>
              <a:t>Yellow toadflax </a:t>
            </a:r>
            <a:r>
              <a:rPr lang="en-US" altLang="en-US" i="1" dirty="0"/>
              <a:t>(Linaria </a:t>
            </a:r>
            <a:r>
              <a:rPr lang="en-US" altLang="en-US" i="1" dirty="0" err="1"/>
              <a:t>vulgaria</a:t>
            </a:r>
            <a:r>
              <a:rPr lang="en-US" altLang="en-US" i="1" dirty="0"/>
              <a:t>)</a:t>
            </a:r>
            <a:endParaRPr lang="en-US" dirty="0"/>
          </a:p>
        </p:txBody>
      </p:sp>
      <p:sp>
        <p:nvSpPr>
          <p:cNvPr id="3" name="Content Placeholder 2">
            <a:extLst>
              <a:ext uri="{FF2B5EF4-FFF2-40B4-BE49-F238E27FC236}">
                <a16:creationId xmlns:a16="http://schemas.microsoft.com/office/drawing/2014/main" id="{39BEB32A-7704-4BCB-AB0D-0F55919A397E}"/>
              </a:ext>
            </a:extLst>
          </p:cNvPr>
          <p:cNvSpPr>
            <a:spLocks noGrp="1"/>
          </p:cNvSpPr>
          <p:nvPr>
            <p:ph idx="1"/>
          </p:nvPr>
        </p:nvSpPr>
        <p:spPr>
          <a:xfrm>
            <a:off x="5885895" y="1814560"/>
            <a:ext cx="3009528" cy="4417564"/>
          </a:xfrm>
        </p:spPr>
        <p:txBody>
          <a:bodyPr>
            <a:normAutofit fontScale="85000" lnSpcReduction="10000"/>
          </a:bodyPr>
          <a:lstStyle/>
          <a:p>
            <a:pPr>
              <a:lnSpc>
                <a:spcPct val="150000"/>
              </a:lnSpc>
              <a:spcBef>
                <a:spcPts val="0"/>
              </a:spcBef>
              <a:spcAft>
                <a:spcPts val="0"/>
              </a:spcAft>
              <a:buClr>
                <a:schemeClr val="tx1"/>
              </a:buClr>
              <a:buSzPct val="50000"/>
              <a:buFont typeface="Wingdings" panose="05000000000000000000" pitchFamily="2" charset="2"/>
              <a:buChar char="§"/>
            </a:pPr>
            <a:r>
              <a:rPr lang="en-US" dirty="0"/>
              <a:t>Perennial </a:t>
            </a:r>
          </a:p>
          <a:p>
            <a:pPr marL="0" indent="0">
              <a:lnSpc>
                <a:spcPct val="150000"/>
              </a:lnSpc>
              <a:spcBef>
                <a:spcPts val="0"/>
              </a:spcBef>
              <a:spcAft>
                <a:spcPts val="0"/>
              </a:spcAft>
              <a:buClr>
                <a:schemeClr val="tx1"/>
              </a:buClr>
              <a:buSzPct val="50000"/>
              <a:buNone/>
            </a:pPr>
            <a:endParaRPr lang="en-US" dirty="0"/>
          </a:p>
          <a:p>
            <a:pPr>
              <a:lnSpc>
                <a:spcPct val="150000"/>
              </a:lnSpc>
              <a:spcBef>
                <a:spcPts val="0"/>
              </a:spcBef>
              <a:spcAft>
                <a:spcPts val="0"/>
              </a:spcAft>
              <a:buClr>
                <a:schemeClr val="tx1"/>
              </a:buClr>
              <a:buSzPct val="50000"/>
              <a:buFont typeface="Wingdings" panose="05000000000000000000" pitchFamily="2" charset="2"/>
              <a:buChar char="§"/>
            </a:pPr>
            <a:r>
              <a:rPr lang="en-US" dirty="0"/>
              <a:t>Reproduces by seeds and underground rootstalks</a:t>
            </a:r>
          </a:p>
          <a:p>
            <a:pPr marL="0" indent="0">
              <a:lnSpc>
                <a:spcPct val="150000"/>
              </a:lnSpc>
              <a:spcBef>
                <a:spcPts val="0"/>
              </a:spcBef>
              <a:spcAft>
                <a:spcPts val="0"/>
              </a:spcAft>
              <a:buClr>
                <a:schemeClr val="tx1"/>
              </a:buClr>
              <a:buSzPct val="50000"/>
              <a:buNone/>
            </a:pPr>
            <a:endParaRPr lang="en-US" dirty="0"/>
          </a:p>
          <a:p>
            <a:pPr>
              <a:lnSpc>
                <a:spcPct val="150000"/>
              </a:lnSpc>
              <a:spcBef>
                <a:spcPts val="0"/>
              </a:spcBef>
              <a:spcAft>
                <a:spcPts val="0"/>
              </a:spcAft>
              <a:buClr>
                <a:schemeClr val="tx1"/>
              </a:buClr>
              <a:buSzPct val="50000"/>
              <a:buFont typeface="Wingdings" panose="05000000000000000000" pitchFamily="2" charset="2"/>
              <a:buChar char="§"/>
            </a:pPr>
            <a:r>
              <a:rPr lang="en-US" dirty="0"/>
              <a:t>Narrow, pale green leaves pointed at both ends with smooth edges</a:t>
            </a:r>
          </a:p>
          <a:p>
            <a:pPr marL="0" indent="0">
              <a:lnSpc>
                <a:spcPct val="150000"/>
              </a:lnSpc>
              <a:spcBef>
                <a:spcPts val="0"/>
              </a:spcBef>
              <a:spcAft>
                <a:spcPts val="0"/>
              </a:spcAft>
              <a:buClr>
                <a:schemeClr val="tx1"/>
              </a:buClr>
              <a:buSzPct val="50000"/>
              <a:buNone/>
            </a:pPr>
            <a:endParaRPr lang="en-US" dirty="0"/>
          </a:p>
          <a:p>
            <a:pPr>
              <a:lnSpc>
                <a:spcPct val="150000"/>
              </a:lnSpc>
              <a:spcBef>
                <a:spcPts val="0"/>
              </a:spcBef>
              <a:spcAft>
                <a:spcPts val="0"/>
              </a:spcAft>
              <a:buClr>
                <a:schemeClr val="tx1"/>
              </a:buClr>
              <a:buSzPct val="50000"/>
              <a:buFont typeface="Wingdings" panose="05000000000000000000" pitchFamily="2" charset="2"/>
              <a:buChar char="§"/>
            </a:pPr>
            <a:r>
              <a:rPr lang="en-US" dirty="0"/>
              <a:t>Yellow flower with snapdragon-like orange throat; dense clusters</a:t>
            </a:r>
          </a:p>
        </p:txBody>
      </p:sp>
      <p:sp>
        <p:nvSpPr>
          <p:cNvPr id="4" name="Footer Placeholder 3">
            <a:extLst>
              <a:ext uri="{FF2B5EF4-FFF2-40B4-BE49-F238E27FC236}">
                <a16:creationId xmlns:a16="http://schemas.microsoft.com/office/drawing/2014/main" id="{70580796-46DD-40D5-B52E-0533C7B9214E}"/>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77EC9EF7-D8BD-4106-A83F-4B442FE4477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5152" r="16602"/>
          <a:stretch/>
        </p:blipFill>
        <p:spPr>
          <a:xfrm>
            <a:off x="347369" y="1437060"/>
            <a:ext cx="2620964" cy="4573222"/>
          </a:xfrm>
          <a:prstGeom prst="rect">
            <a:avLst/>
          </a:prstGeom>
        </p:spPr>
      </p:pic>
      <p:pic>
        <p:nvPicPr>
          <p:cNvPr id="7" name="Picture 7">
            <a:extLst>
              <a:ext uri="{FF2B5EF4-FFF2-40B4-BE49-F238E27FC236}">
                <a16:creationId xmlns:a16="http://schemas.microsoft.com/office/drawing/2014/main" id="{7A42D19D-7608-444C-81D9-2527096844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8357" y="1712676"/>
            <a:ext cx="181292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C64536D1-27A0-4FD8-8837-05E2DFAD18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4339" y="3763720"/>
            <a:ext cx="2620963"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7631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C520-19D5-4CE8-809B-AE19E7114565}"/>
              </a:ext>
            </a:extLst>
          </p:cNvPr>
          <p:cNvSpPr>
            <a:spLocks noGrp="1"/>
          </p:cNvSpPr>
          <p:nvPr>
            <p:ph type="title"/>
          </p:nvPr>
        </p:nvSpPr>
        <p:spPr/>
        <p:txBody>
          <a:bodyPr/>
          <a:lstStyle/>
          <a:p>
            <a:pPr algn="ctr"/>
            <a:r>
              <a:rPr lang="en-US" dirty="0"/>
              <a:t>Healthy Ecosystems</a:t>
            </a:r>
          </a:p>
        </p:txBody>
      </p:sp>
      <p:sp>
        <p:nvSpPr>
          <p:cNvPr id="3" name="Content Placeholder 2">
            <a:extLst>
              <a:ext uri="{FF2B5EF4-FFF2-40B4-BE49-F238E27FC236}">
                <a16:creationId xmlns:a16="http://schemas.microsoft.com/office/drawing/2014/main" id="{6B18548D-737A-43C7-A69B-1C2D5322B2C5}"/>
              </a:ext>
            </a:extLst>
          </p:cNvPr>
          <p:cNvSpPr>
            <a:spLocks noGrp="1"/>
          </p:cNvSpPr>
          <p:nvPr>
            <p:ph idx="1"/>
          </p:nvPr>
        </p:nvSpPr>
        <p:spPr>
          <a:xfrm>
            <a:off x="692459" y="1375898"/>
            <a:ext cx="8043169" cy="1473834"/>
          </a:xfrm>
        </p:spPr>
        <p:txBody>
          <a:bodyPr>
            <a:normAutofit fontScale="85000" lnSpcReduction="10000"/>
          </a:bodyPr>
          <a:lstStyle/>
          <a:p>
            <a:pPr algn="ctr">
              <a:lnSpc>
                <a:spcPct val="160000"/>
              </a:lnSpc>
              <a:spcBef>
                <a:spcPts val="0"/>
              </a:spcBef>
              <a:spcAft>
                <a:spcPts val="0"/>
              </a:spcAft>
            </a:pPr>
            <a:r>
              <a:rPr lang="en-US" altLang="en-US" dirty="0"/>
              <a:t>A healthy stand of desirable / native vegetation is your best defense against weeds! </a:t>
            </a:r>
            <a:br>
              <a:rPr lang="en-US" altLang="en-US" dirty="0"/>
            </a:br>
            <a:r>
              <a:rPr lang="en-US" altLang="en-US" sz="800" dirty="0"/>
              <a:t/>
            </a:r>
            <a:br>
              <a:rPr lang="en-US" altLang="en-US" sz="800" dirty="0"/>
            </a:br>
            <a:r>
              <a:rPr lang="en-US" altLang="en-US" dirty="0"/>
              <a:t>The mark of a healthy landscape is species diversity:</a:t>
            </a:r>
          </a:p>
          <a:p>
            <a:pPr algn="ctr">
              <a:lnSpc>
                <a:spcPct val="160000"/>
              </a:lnSpc>
              <a:spcBef>
                <a:spcPts val="0"/>
              </a:spcBef>
              <a:spcAft>
                <a:spcPts val="0"/>
              </a:spcAft>
            </a:pPr>
            <a:r>
              <a:rPr lang="en-US" altLang="en-US" dirty="0"/>
              <a:t>grasses, forbs, shrubs, trees</a:t>
            </a:r>
            <a:endParaRPr lang="en-US" dirty="0"/>
          </a:p>
        </p:txBody>
      </p:sp>
      <p:sp>
        <p:nvSpPr>
          <p:cNvPr id="4" name="Footer Placeholder 3">
            <a:extLst>
              <a:ext uri="{FF2B5EF4-FFF2-40B4-BE49-F238E27FC236}">
                <a16:creationId xmlns:a16="http://schemas.microsoft.com/office/drawing/2014/main" id="{E8C19A18-FCAC-48F9-B596-10058824A4B3}"/>
              </a:ext>
            </a:extLst>
          </p:cNvPr>
          <p:cNvSpPr>
            <a:spLocks noGrp="1"/>
          </p:cNvSpPr>
          <p:nvPr>
            <p:ph type="ftr" sz="quarter" idx="11"/>
          </p:nvPr>
        </p:nvSpPr>
        <p:spPr/>
        <p:txBody>
          <a:bodyPr/>
          <a:lstStyle/>
          <a:p>
            <a:r>
              <a:rPr lang="en-US"/>
              <a:t>www.gallatinisa.org</a:t>
            </a:r>
            <a:endParaRPr lang="en-US" dirty="0"/>
          </a:p>
        </p:txBody>
      </p:sp>
      <p:pic>
        <p:nvPicPr>
          <p:cNvPr id="11" name="Picture 10">
            <a:extLst>
              <a:ext uri="{FF2B5EF4-FFF2-40B4-BE49-F238E27FC236}">
                <a16:creationId xmlns:a16="http://schemas.microsoft.com/office/drawing/2014/main" id="{2F7A86A7-14E5-45B2-90B7-B46552B92F1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424" b="11648"/>
          <a:stretch/>
        </p:blipFill>
        <p:spPr>
          <a:xfrm>
            <a:off x="1277163" y="2947386"/>
            <a:ext cx="6589673" cy="3302249"/>
          </a:xfrm>
          <a:prstGeom prst="rect">
            <a:avLst/>
          </a:prstGeom>
        </p:spPr>
      </p:pic>
    </p:spTree>
    <p:extLst>
      <p:ext uri="{BB962C8B-B14F-4D97-AF65-F5344CB8AC3E}">
        <p14:creationId xmlns:p14="http://schemas.microsoft.com/office/powerpoint/2010/main" val="2898578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1899A-741D-48E5-8044-0504404DD6C3}"/>
              </a:ext>
            </a:extLst>
          </p:cNvPr>
          <p:cNvSpPr>
            <a:spLocks noGrp="1"/>
          </p:cNvSpPr>
          <p:nvPr>
            <p:ph type="title"/>
          </p:nvPr>
        </p:nvSpPr>
        <p:spPr/>
        <p:txBody>
          <a:bodyPr/>
          <a:lstStyle/>
          <a:p>
            <a:pPr algn="ctr"/>
            <a:r>
              <a:rPr lang="en-US" dirty="0"/>
              <a:t>Xeriscape</a:t>
            </a:r>
          </a:p>
        </p:txBody>
      </p:sp>
      <p:sp>
        <p:nvSpPr>
          <p:cNvPr id="3" name="Content Placeholder 2">
            <a:extLst>
              <a:ext uri="{FF2B5EF4-FFF2-40B4-BE49-F238E27FC236}">
                <a16:creationId xmlns:a16="http://schemas.microsoft.com/office/drawing/2014/main" id="{04AEEFF1-840F-41DB-A604-E6A9B8284B8A}"/>
              </a:ext>
            </a:extLst>
          </p:cNvPr>
          <p:cNvSpPr>
            <a:spLocks noGrp="1"/>
          </p:cNvSpPr>
          <p:nvPr>
            <p:ph idx="1"/>
          </p:nvPr>
        </p:nvSpPr>
        <p:spPr>
          <a:xfrm>
            <a:off x="557206" y="2159458"/>
            <a:ext cx="4698952" cy="2963400"/>
          </a:xfrm>
        </p:spPr>
        <p:txBody>
          <a:bodyPr/>
          <a:lstStyle/>
          <a:p>
            <a:r>
              <a:rPr lang="en-US" dirty="0"/>
              <a:t>It integrates the principals of several conservation initiatives such as:</a:t>
            </a:r>
          </a:p>
          <a:p>
            <a:pPr>
              <a:buClr>
                <a:schemeClr val="tx1"/>
              </a:buClr>
              <a:buSzPct val="50000"/>
              <a:buFont typeface="Wingdings" panose="05000000000000000000" pitchFamily="2" charset="2"/>
              <a:buChar char="§"/>
            </a:pPr>
            <a:r>
              <a:rPr lang="en-US" dirty="0"/>
              <a:t>Reducing water, energy, and chemical usage</a:t>
            </a:r>
          </a:p>
          <a:p>
            <a:pPr>
              <a:buClr>
                <a:schemeClr val="tx1"/>
              </a:buClr>
              <a:buSzPct val="50000"/>
              <a:buFont typeface="Wingdings" panose="05000000000000000000" pitchFamily="2" charset="2"/>
              <a:buChar char="§"/>
            </a:pPr>
            <a:r>
              <a:rPr lang="en-US" dirty="0"/>
              <a:t>Reducing maintenance (cost &amp; time)</a:t>
            </a:r>
          </a:p>
          <a:p>
            <a:pPr>
              <a:buClr>
                <a:schemeClr val="tx1"/>
              </a:buClr>
              <a:buSzPct val="50000"/>
              <a:buFont typeface="Wingdings" panose="05000000000000000000" pitchFamily="2" charset="2"/>
              <a:buChar char="§"/>
            </a:pPr>
            <a:r>
              <a:rPr lang="en-US" dirty="0"/>
              <a:t>Enhances wildlife habitat </a:t>
            </a:r>
          </a:p>
          <a:p>
            <a:pPr>
              <a:buClr>
                <a:schemeClr val="tx1"/>
              </a:buClr>
              <a:buSzPct val="50000"/>
              <a:buFont typeface="Wingdings" panose="05000000000000000000" pitchFamily="2" charset="2"/>
              <a:buChar char="§"/>
            </a:pPr>
            <a:r>
              <a:rPr lang="en-US" dirty="0"/>
              <a:t>Improves invasive weed management</a:t>
            </a:r>
          </a:p>
          <a:p>
            <a:pPr>
              <a:buClr>
                <a:schemeClr val="tx1"/>
              </a:buClr>
              <a:buSzPct val="50000"/>
              <a:buFont typeface="Wingdings" panose="05000000000000000000" pitchFamily="2" charset="2"/>
              <a:buChar char="§"/>
            </a:pPr>
            <a:r>
              <a:rPr lang="en-US" dirty="0"/>
              <a:t>Promotes native plants</a:t>
            </a:r>
          </a:p>
          <a:p>
            <a:endParaRPr lang="en-US" dirty="0"/>
          </a:p>
        </p:txBody>
      </p:sp>
      <p:sp>
        <p:nvSpPr>
          <p:cNvPr id="4" name="Footer Placeholder 3">
            <a:extLst>
              <a:ext uri="{FF2B5EF4-FFF2-40B4-BE49-F238E27FC236}">
                <a16:creationId xmlns:a16="http://schemas.microsoft.com/office/drawing/2014/main" id="{B1572507-3E91-4B7C-AEC5-0F31C9315755}"/>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BE721865-A277-4860-BC0B-AF25A0E791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5009648" y="2108095"/>
            <a:ext cx="4088167" cy="3066125"/>
          </a:xfrm>
          <a:prstGeom prst="rect">
            <a:avLst/>
          </a:prstGeom>
        </p:spPr>
      </p:pic>
    </p:spTree>
    <p:extLst>
      <p:ext uri="{BB962C8B-B14F-4D97-AF65-F5344CB8AC3E}">
        <p14:creationId xmlns:p14="http://schemas.microsoft.com/office/powerpoint/2010/main" val="3290497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2125-33FB-4A72-85A4-7FE5BB509A76}"/>
              </a:ext>
            </a:extLst>
          </p:cNvPr>
          <p:cNvSpPr>
            <a:spLocks noGrp="1"/>
          </p:cNvSpPr>
          <p:nvPr>
            <p:ph type="title"/>
          </p:nvPr>
        </p:nvSpPr>
        <p:spPr/>
        <p:txBody>
          <a:bodyPr/>
          <a:lstStyle/>
          <a:p>
            <a:pPr algn="ctr"/>
            <a:r>
              <a:rPr lang="en-US" dirty="0"/>
              <a:t>Native Plants</a:t>
            </a:r>
          </a:p>
        </p:txBody>
      </p:sp>
      <p:sp>
        <p:nvSpPr>
          <p:cNvPr id="3" name="Content Placeholder 2">
            <a:extLst>
              <a:ext uri="{FF2B5EF4-FFF2-40B4-BE49-F238E27FC236}">
                <a16:creationId xmlns:a16="http://schemas.microsoft.com/office/drawing/2014/main" id="{5C2366E2-A83A-4FD4-9A75-FBD80A454A8E}"/>
              </a:ext>
            </a:extLst>
          </p:cNvPr>
          <p:cNvSpPr>
            <a:spLocks noGrp="1"/>
          </p:cNvSpPr>
          <p:nvPr>
            <p:ph idx="1"/>
          </p:nvPr>
        </p:nvSpPr>
        <p:spPr>
          <a:xfrm>
            <a:off x="954897" y="1533464"/>
            <a:ext cx="3617103" cy="4548326"/>
          </a:xfrm>
        </p:spPr>
        <p:txBody>
          <a:bodyPr>
            <a:normAutofit fontScale="77500" lnSpcReduction="20000"/>
          </a:bodyPr>
          <a:lstStyle/>
          <a:p>
            <a:pPr marL="0" algn="ctr">
              <a:lnSpc>
                <a:spcPct val="170000"/>
              </a:lnSpc>
              <a:spcBef>
                <a:spcPts val="0"/>
              </a:spcBef>
              <a:spcAft>
                <a:spcPts val="0"/>
              </a:spcAft>
              <a:buFontTx/>
              <a:buNone/>
            </a:pPr>
            <a:r>
              <a:rPr lang="en-US" altLang="en-US" dirty="0">
                <a:solidFill>
                  <a:srgbClr val="000000"/>
                </a:solidFill>
                <a:cs typeface="Times New Roman" panose="02020603050405020304" pitchFamily="18" charset="0"/>
              </a:rPr>
              <a:t>Once established, native plants are easy to maintain because they are adapted to </a:t>
            </a:r>
          </a:p>
          <a:p>
            <a:pPr marL="0" algn="ctr">
              <a:lnSpc>
                <a:spcPct val="170000"/>
              </a:lnSpc>
              <a:spcBef>
                <a:spcPts val="0"/>
              </a:spcBef>
              <a:spcAft>
                <a:spcPts val="0"/>
              </a:spcAft>
              <a:buFontTx/>
              <a:buNone/>
            </a:pPr>
            <a:r>
              <a:rPr lang="en-US" altLang="en-US" dirty="0">
                <a:solidFill>
                  <a:srgbClr val="000000"/>
                </a:solidFill>
                <a:cs typeface="Times New Roman" panose="02020603050405020304" pitchFamily="18" charset="0"/>
              </a:rPr>
              <a:t>Montana’s temperatures, rainfall patterns, </a:t>
            </a:r>
          </a:p>
          <a:p>
            <a:pPr marL="0" algn="ctr">
              <a:lnSpc>
                <a:spcPct val="170000"/>
              </a:lnSpc>
              <a:spcBef>
                <a:spcPts val="0"/>
              </a:spcBef>
              <a:spcAft>
                <a:spcPts val="0"/>
              </a:spcAft>
              <a:buFontTx/>
              <a:buNone/>
            </a:pPr>
            <a:r>
              <a:rPr lang="en-US" altLang="en-US" dirty="0">
                <a:solidFill>
                  <a:srgbClr val="000000"/>
                </a:solidFill>
                <a:cs typeface="Times New Roman" panose="02020603050405020304" pitchFamily="18" charset="0"/>
              </a:rPr>
              <a:t>and soil conditions. </a:t>
            </a:r>
          </a:p>
          <a:p>
            <a:pPr marL="0">
              <a:lnSpc>
                <a:spcPct val="170000"/>
              </a:lnSpc>
              <a:spcBef>
                <a:spcPts val="0"/>
              </a:spcBef>
              <a:spcAft>
                <a:spcPts val="0"/>
              </a:spcAft>
              <a:buFontTx/>
              <a:buNone/>
            </a:pPr>
            <a:endParaRPr lang="en-US" altLang="en-US" dirty="0">
              <a:solidFill>
                <a:srgbClr val="000000"/>
              </a:solidFill>
              <a:cs typeface="Times New Roman" panose="02020603050405020304" pitchFamily="18" charset="0"/>
            </a:endParaRPr>
          </a:p>
          <a:p>
            <a:pPr marL="0" indent="0">
              <a:lnSpc>
                <a:spcPct val="170000"/>
              </a:lnSpc>
              <a:spcBef>
                <a:spcPts val="0"/>
              </a:spcBef>
              <a:spcAft>
                <a:spcPts val="0"/>
              </a:spcAft>
              <a:buClrTx/>
              <a:buSzPct val="50000"/>
              <a:buFont typeface="Wingdings" panose="05000000000000000000" pitchFamily="2" charset="2"/>
              <a:buChar char="§"/>
            </a:pPr>
            <a:r>
              <a:rPr lang="en-US" altLang="en-US" dirty="0">
                <a:solidFill>
                  <a:srgbClr val="000000"/>
                </a:solidFill>
                <a:cs typeface="Times New Roman" panose="02020603050405020304" pitchFamily="18" charset="0"/>
              </a:rPr>
              <a:t> They resist local pests and disease.</a:t>
            </a:r>
          </a:p>
          <a:p>
            <a:pPr marL="0" indent="0">
              <a:lnSpc>
                <a:spcPct val="170000"/>
              </a:lnSpc>
              <a:spcBef>
                <a:spcPts val="0"/>
              </a:spcBef>
              <a:spcAft>
                <a:spcPts val="0"/>
              </a:spcAft>
              <a:buClrTx/>
              <a:buSzPct val="50000"/>
              <a:buNone/>
            </a:pPr>
            <a:endParaRPr lang="en-US" altLang="en-US" dirty="0">
              <a:solidFill>
                <a:srgbClr val="000000"/>
              </a:solidFill>
              <a:cs typeface="Times New Roman" panose="02020603050405020304" pitchFamily="18" charset="0"/>
            </a:endParaRPr>
          </a:p>
          <a:p>
            <a:pPr marL="0" indent="0">
              <a:lnSpc>
                <a:spcPct val="170000"/>
              </a:lnSpc>
              <a:spcBef>
                <a:spcPts val="0"/>
              </a:spcBef>
              <a:spcAft>
                <a:spcPts val="0"/>
              </a:spcAft>
              <a:buClrTx/>
              <a:buSzPct val="50000"/>
              <a:buFont typeface="Wingdings" panose="05000000000000000000" pitchFamily="2" charset="2"/>
              <a:buChar char="§"/>
            </a:pPr>
            <a:r>
              <a:rPr lang="en-US" altLang="en-US" dirty="0">
                <a:solidFill>
                  <a:srgbClr val="000000"/>
                </a:solidFill>
                <a:cs typeface="Times New Roman" panose="02020603050405020304" pitchFamily="18" charset="0"/>
              </a:rPr>
              <a:t> Native plants reduce soil erosion, build soil structure, and absorb</a:t>
            </a:r>
            <a:r>
              <a:rPr lang="en-US" altLang="en-US" dirty="0"/>
              <a:t> rainfall.</a:t>
            </a:r>
          </a:p>
          <a:p>
            <a:pPr marL="0" indent="0">
              <a:lnSpc>
                <a:spcPct val="170000"/>
              </a:lnSpc>
              <a:spcBef>
                <a:spcPts val="0"/>
              </a:spcBef>
              <a:spcAft>
                <a:spcPts val="0"/>
              </a:spcAft>
              <a:buClrTx/>
              <a:buSzPct val="50000"/>
              <a:buNone/>
            </a:pPr>
            <a:endParaRPr lang="en-US" altLang="en-US" dirty="0"/>
          </a:p>
          <a:p>
            <a:pPr marL="0" indent="0">
              <a:lnSpc>
                <a:spcPct val="170000"/>
              </a:lnSpc>
              <a:spcBef>
                <a:spcPts val="0"/>
              </a:spcBef>
              <a:spcAft>
                <a:spcPts val="0"/>
              </a:spcAft>
              <a:buClrTx/>
              <a:buSzPct val="50000"/>
              <a:buFont typeface="Wingdings" panose="05000000000000000000" pitchFamily="2" charset="2"/>
              <a:buChar char="§"/>
            </a:pPr>
            <a:r>
              <a:rPr lang="en-US" altLang="en-US" dirty="0"/>
              <a:t> Native plants are preferred by native birds and wildlife for food &amp; shelter.</a:t>
            </a:r>
            <a:endParaRPr lang="en-US" dirty="0"/>
          </a:p>
        </p:txBody>
      </p:sp>
      <p:sp>
        <p:nvSpPr>
          <p:cNvPr id="4" name="Footer Placeholder 3">
            <a:extLst>
              <a:ext uri="{FF2B5EF4-FFF2-40B4-BE49-F238E27FC236}">
                <a16:creationId xmlns:a16="http://schemas.microsoft.com/office/drawing/2014/main" id="{E3990AB7-6362-4885-B60E-9CC662221FFB}"/>
              </a:ext>
            </a:extLst>
          </p:cNvPr>
          <p:cNvSpPr>
            <a:spLocks noGrp="1"/>
          </p:cNvSpPr>
          <p:nvPr>
            <p:ph type="ftr" sz="quarter" idx="11"/>
          </p:nvPr>
        </p:nvSpPr>
        <p:spPr/>
        <p:txBody>
          <a:bodyPr/>
          <a:lstStyle/>
          <a:p>
            <a:r>
              <a:rPr lang="en-US"/>
              <a:t>www.gallatinisa.org</a:t>
            </a:r>
            <a:endParaRPr lang="en-US" dirty="0"/>
          </a:p>
        </p:txBody>
      </p:sp>
      <p:pic>
        <p:nvPicPr>
          <p:cNvPr id="5" name="Picture 4">
            <a:extLst>
              <a:ext uri="{FF2B5EF4-FFF2-40B4-BE49-F238E27FC236}">
                <a16:creationId xmlns:a16="http://schemas.microsoft.com/office/drawing/2014/main" id="{F5E4B842-1B54-4C1A-977A-06A1B0AD7E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4386974" y="2102005"/>
            <a:ext cx="4548326" cy="3411245"/>
          </a:xfrm>
          <a:prstGeom prst="rect">
            <a:avLst/>
          </a:prstGeom>
        </p:spPr>
      </p:pic>
    </p:spTree>
    <p:extLst>
      <p:ext uri="{BB962C8B-B14F-4D97-AF65-F5344CB8AC3E}">
        <p14:creationId xmlns:p14="http://schemas.microsoft.com/office/powerpoint/2010/main" val="617104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26257-BEEB-41C1-91F7-7A17385758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9E77B8-6A68-480A-A199-79997EC4723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271D42A2-7C27-4B8A-A883-EB22948EB23F}"/>
              </a:ext>
            </a:extLst>
          </p:cNvPr>
          <p:cNvSpPr>
            <a:spLocks noGrp="1"/>
          </p:cNvSpPr>
          <p:nvPr>
            <p:ph type="ftr" sz="quarter" idx="11"/>
          </p:nvPr>
        </p:nvSpPr>
        <p:spPr/>
        <p:txBody>
          <a:bodyPr/>
          <a:lstStyle/>
          <a:p>
            <a:r>
              <a:rPr lang="en-US"/>
              <a:t>www.gallatinisa.org</a:t>
            </a:r>
            <a:endParaRPr lang="en-US" dirty="0"/>
          </a:p>
        </p:txBody>
      </p:sp>
      <p:pic>
        <p:nvPicPr>
          <p:cNvPr id="5" name="Picture 3">
            <a:extLst>
              <a:ext uri="{FF2B5EF4-FFF2-40B4-BE49-F238E27FC236}">
                <a16:creationId xmlns:a16="http://schemas.microsoft.com/office/drawing/2014/main" id="{72C75414-E010-4DA2-AC67-3C04223AB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42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440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E516-6C17-4D53-BFF6-67083115DF14}"/>
              </a:ext>
            </a:extLst>
          </p:cNvPr>
          <p:cNvSpPr>
            <a:spLocks noGrp="1"/>
          </p:cNvSpPr>
          <p:nvPr>
            <p:ph type="title"/>
          </p:nvPr>
        </p:nvSpPr>
        <p:spPr/>
        <p:txBody>
          <a:bodyPr>
            <a:normAutofit/>
          </a:bodyPr>
          <a:lstStyle/>
          <a:p>
            <a:pPr algn="ctr"/>
            <a:r>
              <a:rPr lang="en-US" sz="3800" dirty="0"/>
              <a:t>What’s So Great About Native Plants?</a:t>
            </a:r>
          </a:p>
        </p:txBody>
      </p:sp>
      <p:sp>
        <p:nvSpPr>
          <p:cNvPr id="3" name="Content Placeholder 2">
            <a:extLst>
              <a:ext uri="{FF2B5EF4-FFF2-40B4-BE49-F238E27FC236}">
                <a16:creationId xmlns:a16="http://schemas.microsoft.com/office/drawing/2014/main" id="{A2A57989-7B4F-4408-A3E9-EC1CFD894A40}"/>
              </a:ext>
            </a:extLst>
          </p:cNvPr>
          <p:cNvSpPr>
            <a:spLocks noGrp="1"/>
          </p:cNvSpPr>
          <p:nvPr>
            <p:ph idx="1"/>
          </p:nvPr>
        </p:nvSpPr>
        <p:spPr>
          <a:xfrm>
            <a:off x="4979145" y="1600519"/>
            <a:ext cx="3617103" cy="4260662"/>
          </a:xfrm>
        </p:spPr>
        <p:txBody>
          <a:bodyPr>
            <a:normAutofit fontScale="85000" lnSpcReduction="20000"/>
          </a:bodyPr>
          <a:lstStyle/>
          <a:p>
            <a:pPr>
              <a:lnSpc>
                <a:spcPct val="150000"/>
              </a:lnSpc>
              <a:spcBef>
                <a:spcPts val="0"/>
              </a:spcBef>
              <a:spcAft>
                <a:spcPts val="0"/>
              </a:spcAft>
              <a:buClr>
                <a:schemeClr val="tx1"/>
              </a:buClr>
              <a:buSzPct val="50000"/>
              <a:buFont typeface="Wingdings" panose="05000000000000000000" pitchFamily="2" charset="2"/>
              <a:buChar char="§"/>
            </a:pPr>
            <a:r>
              <a:rPr lang="en-US" dirty="0"/>
              <a:t>Native plants help you use less fertilizers.</a:t>
            </a:r>
          </a:p>
          <a:p>
            <a:pPr marL="0" indent="0">
              <a:lnSpc>
                <a:spcPct val="150000"/>
              </a:lnSpc>
              <a:spcBef>
                <a:spcPts val="0"/>
              </a:spcBef>
              <a:spcAft>
                <a:spcPts val="0"/>
              </a:spcAft>
              <a:buClr>
                <a:schemeClr val="tx1"/>
              </a:buClr>
              <a:buSzPct val="50000"/>
              <a:buNone/>
            </a:pPr>
            <a:endParaRPr lang="en-US" dirty="0"/>
          </a:p>
          <a:p>
            <a:pPr>
              <a:lnSpc>
                <a:spcPct val="150000"/>
              </a:lnSpc>
              <a:spcBef>
                <a:spcPts val="0"/>
              </a:spcBef>
              <a:spcAft>
                <a:spcPts val="0"/>
              </a:spcAft>
              <a:buClr>
                <a:schemeClr val="tx1"/>
              </a:buClr>
              <a:buSzPct val="50000"/>
              <a:buFont typeface="Wingdings" panose="05000000000000000000" pitchFamily="2" charset="2"/>
              <a:buChar char="§"/>
            </a:pPr>
            <a:r>
              <a:rPr lang="en-US" dirty="0"/>
              <a:t>Native plants help you use less pesticides. </a:t>
            </a:r>
          </a:p>
          <a:p>
            <a:pPr marL="0" indent="0">
              <a:lnSpc>
                <a:spcPct val="150000"/>
              </a:lnSpc>
              <a:spcBef>
                <a:spcPts val="0"/>
              </a:spcBef>
              <a:spcAft>
                <a:spcPts val="0"/>
              </a:spcAft>
              <a:buClr>
                <a:schemeClr val="tx1"/>
              </a:buClr>
              <a:buSzPct val="50000"/>
              <a:buNone/>
            </a:pPr>
            <a:endParaRPr lang="en-US" dirty="0"/>
          </a:p>
          <a:p>
            <a:pPr>
              <a:lnSpc>
                <a:spcPct val="150000"/>
              </a:lnSpc>
              <a:spcBef>
                <a:spcPts val="0"/>
              </a:spcBef>
              <a:spcAft>
                <a:spcPts val="0"/>
              </a:spcAft>
              <a:buClr>
                <a:schemeClr val="tx1"/>
              </a:buClr>
              <a:buSzPct val="50000"/>
              <a:buFont typeface="Wingdings" panose="05000000000000000000" pitchFamily="2" charset="2"/>
              <a:buChar char="§"/>
            </a:pPr>
            <a:r>
              <a:rPr lang="en-US" dirty="0"/>
              <a:t>Native plants help you use less water.</a:t>
            </a:r>
          </a:p>
          <a:p>
            <a:pPr marL="0" indent="0">
              <a:lnSpc>
                <a:spcPct val="150000"/>
              </a:lnSpc>
              <a:spcBef>
                <a:spcPts val="0"/>
              </a:spcBef>
              <a:spcAft>
                <a:spcPts val="0"/>
              </a:spcAft>
              <a:buClr>
                <a:schemeClr val="tx1"/>
              </a:buClr>
              <a:buSzPct val="50000"/>
              <a:buNone/>
            </a:pPr>
            <a:endParaRPr lang="en-US" dirty="0"/>
          </a:p>
          <a:p>
            <a:pPr>
              <a:lnSpc>
                <a:spcPct val="150000"/>
              </a:lnSpc>
              <a:spcBef>
                <a:spcPts val="0"/>
              </a:spcBef>
              <a:spcAft>
                <a:spcPts val="0"/>
              </a:spcAft>
              <a:buClr>
                <a:schemeClr val="tx1"/>
              </a:buClr>
              <a:buSzPct val="50000"/>
              <a:buFont typeface="Wingdings" panose="05000000000000000000" pitchFamily="2" charset="2"/>
              <a:buChar char="§"/>
            </a:pPr>
            <a:r>
              <a:rPr lang="en-US" dirty="0"/>
              <a:t>Native plants help you keep the air around you cleaner - 1 gas-powered lawnmower emits 11 times the air pollution of a new car.</a:t>
            </a:r>
          </a:p>
        </p:txBody>
      </p:sp>
      <p:sp>
        <p:nvSpPr>
          <p:cNvPr id="4" name="Footer Placeholder 3">
            <a:extLst>
              <a:ext uri="{FF2B5EF4-FFF2-40B4-BE49-F238E27FC236}">
                <a16:creationId xmlns:a16="http://schemas.microsoft.com/office/drawing/2014/main" id="{75C0CE85-B951-437C-BD76-18E82B56F365}"/>
              </a:ext>
            </a:extLst>
          </p:cNvPr>
          <p:cNvSpPr>
            <a:spLocks noGrp="1"/>
          </p:cNvSpPr>
          <p:nvPr>
            <p:ph type="ftr" sz="quarter" idx="11"/>
          </p:nvPr>
        </p:nvSpPr>
        <p:spPr/>
        <p:txBody>
          <a:bodyPr/>
          <a:lstStyle/>
          <a:p>
            <a:r>
              <a:rPr lang="en-US"/>
              <a:t>www.gallatinisa.org</a:t>
            </a:r>
            <a:endParaRPr lang="en-US" dirty="0"/>
          </a:p>
        </p:txBody>
      </p:sp>
      <p:pic>
        <p:nvPicPr>
          <p:cNvPr id="8" name="Picture 7">
            <a:extLst>
              <a:ext uri="{FF2B5EF4-FFF2-40B4-BE49-F238E27FC236}">
                <a16:creationId xmlns:a16="http://schemas.microsoft.com/office/drawing/2014/main" id="{D895FD9B-C0BF-42A5-AA26-92F40E83A3E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8972" t="3202" r="20639" b="23272"/>
          <a:stretch/>
        </p:blipFill>
        <p:spPr>
          <a:xfrm>
            <a:off x="547752" y="1600519"/>
            <a:ext cx="3893105" cy="4260662"/>
          </a:xfrm>
          <a:prstGeom prst="rect">
            <a:avLst/>
          </a:prstGeom>
        </p:spPr>
      </p:pic>
    </p:spTree>
    <p:extLst>
      <p:ext uri="{BB962C8B-B14F-4D97-AF65-F5344CB8AC3E}">
        <p14:creationId xmlns:p14="http://schemas.microsoft.com/office/powerpoint/2010/main" val="1233350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E516-6C17-4D53-BFF6-67083115DF14}"/>
              </a:ext>
            </a:extLst>
          </p:cNvPr>
          <p:cNvSpPr>
            <a:spLocks noGrp="1"/>
          </p:cNvSpPr>
          <p:nvPr>
            <p:ph type="title"/>
          </p:nvPr>
        </p:nvSpPr>
        <p:spPr/>
        <p:txBody>
          <a:bodyPr>
            <a:normAutofit/>
          </a:bodyPr>
          <a:lstStyle/>
          <a:p>
            <a:pPr algn="ctr"/>
            <a:r>
              <a:rPr lang="en-US" sz="3800" dirty="0"/>
              <a:t>What’s So Great About Native Plants?</a:t>
            </a:r>
          </a:p>
        </p:txBody>
      </p:sp>
      <p:sp>
        <p:nvSpPr>
          <p:cNvPr id="3" name="Content Placeholder 2">
            <a:extLst>
              <a:ext uri="{FF2B5EF4-FFF2-40B4-BE49-F238E27FC236}">
                <a16:creationId xmlns:a16="http://schemas.microsoft.com/office/drawing/2014/main" id="{A2A57989-7B4F-4408-A3E9-EC1CFD894A40}"/>
              </a:ext>
            </a:extLst>
          </p:cNvPr>
          <p:cNvSpPr>
            <a:spLocks noGrp="1"/>
          </p:cNvSpPr>
          <p:nvPr>
            <p:ph idx="1"/>
          </p:nvPr>
        </p:nvSpPr>
        <p:spPr>
          <a:xfrm>
            <a:off x="822960" y="1500326"/>
            <a:ext cx="3882206" cy="4368768"/>
          </a:xfrm>
        </p:spPr>
        <p:txBody>
          <a:bodyPr>
            <a:normAutofit lnSpcReduction="10000"/>
          </a:bodyPr>
          <a:lstStyle/>
          <a:p>
            <a:pPr>
              <a:lnSpc>
                <a:spcPct val="150000"/>
              </a:lnSpc>
              <a:spcBef>
                <a:spcPts val="0"/>
              </a:spcBef>
              <a:spcAft>
                <a:spcPts val="0"/>
              </a:spcAft>
              <a:buClr>
                <a:schemeClr val="tx1"/>
              </a:buClr>
              <a:buSzPct val="50000"/>
              <a:buFont typeface="Wingdings" panose="05000000000000000000" pitchFamily="2" charset="2"/>
              <a:buChar char="§"/>
            </a:pPr>
            <a:r>
              <a:rPr lang="en-US" dirty="0"/>
              <a:t>Native plants provide shelter and food for wildlife and support pollinators. </a:t>
            </a:r>
          </a:p>
          <a:p>
            <a:pPr marL="0" indent="0">
              <a:lnSpc>
                <a:spcPct val="150000"/>
              </a:lnSpc>
              <a:spcBef>
                <a:spcPts val="0"/>
              </a:spcBef>
              <a:spcAft>
                <a:spcPts val="0"/>
              </a:spcAft>
              <a:buClr>
                <a:schemeClr val="tx1"/>
              </a:buClr>
              <a:buSzPct val="50000"/>
              <a:buNone/>
            </a:pPr>
            <a:endParaRPr lang="en-US" dirty="0"/>
          </a:p>
          <a:p>
            <a:pPr>
              <a:lnSpc>
                <a:spcPct val="150000"/>
              </a:lnSpc>
              <a:spcBef>
                <a:spcPts val="0"/>
              </a:spcBef>
              <a:spcAft>
                <a:spcPts val="0"/>
              </a:spcAft>
              <a:buClr>
                <a:schemeClr val="tx1"/>
              </a:buClr>
              <a:buSzPct val="50000"/>
              <a:buFont typeface="Wingdings" panose="05000000000000000000" pitchFamily="2" charset="2"/>
              <a:buChar char="§"/>
            </a:pPr>
            <a:r>
              <a:rPr lang="en-US" dirty="0"/>
              <a:t>Native plants promote biodiversity and stewardship of our natural heritage.</a:t>
            </a:r>
          </a:p>
          <a:p>
            <a:pPr marL="0" indent="0">
              <a:lnSpc>
                <a:spcPct val="150000"/>
              </a:lnSpc>
              <a:spcBef>
                <a:spcPts val="0"/>
              </a:spcBef>
              <a:spcAft>
                <a:spcPts val="0"/>
              </a:spcAft>
              <a:buClr>
                <a:schemeClr val="tx1"/>
              </a:buClr>
              <a:buSzPct val="50000"/>
              <a:buNone/>
            </a:pPr>
            <a:endParaRPr lang="en-US" dirty="0"/>
          </a:p>
          <a:p>
            <a:pPr>
              <a:lnSpc>
                <a:spcPct val="150000"/>
              </a:lnSpc>
              <a:spcBef>
                <a:spcPts val="0"/>
              </a:spcBef>
              <a:spcAft>
                <a:spcPts val="0"/>
              </a:spcAft>
              <a:buClr>
                <a:schemeClr val="tx1"/>
              </a:buClr>
              <a:buSzPct val="50000"/>
              <a:buFont typeface="Wingdings" panose="05000000000000000000" pitchFamily="2" charset="2"/>
              <a:buChar char="§"/>
            </a:pPr>
            <a:r>
              <a:rPr lang="en-US" dirty="0"/>
              <a:t>Native plants have been shown to save money in many different ways. </a:t>
            </a:r>
          </a:p>
        </p:txBody>
      </p:sp>
      <p:sp>
        <p:nvSpPr>
          <p:cNvPr id="4" name="Footer Placeholder 3">
            <a:extLst>
              <a:ext uri="{FF2B5EF4-FFF2-40B4-BE49-F238E27FC236}">
                <a16:creationId xmlns:a16="http://schemas.microsoft.com/office/drawing/2014/main" id="{75C0CE85-B951-437C-BD76-18E82B56F365}"/>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59810969-33CA-4856-90F8-CF1ADD704CF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0886"/>
          <a:stretch/>
        </p:blipFill>
        <p:spPr>
          <a:xfrm>
            <a:off x="4749656" y="1970210"/>
            <a:ext cx="3617104" cy="3429000"/>
          </a:xfrm>
          <a:prstGeom prst="rect">
            <a:avLst/>
          </a:prstGeom>
        </p:spPr>
      </p:pic>
    </p:spTree>
    <p:extLst>
      <p:ext uri="{BB962C8B-B14F-4D97-AF65-F5344CB8AC3E}">
        <p14:creationId xmlns:p14="http://schemas.microsoft.com/office/powerpoint/2010/main" val="550917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AE3C-F8CC-438C-AD04-984C4F7C162A}"/>
              </a:ext>
            </a:extLst>
          </p:cNvPr>
          <p:cNvSpPr>
            <a:spLocks noGrp="1"/>
          </p:cNvSpPr>
          <p:nvPr>
            <p:ph type="title"/>
          </p:nvPr>
        </p:nvSpPr>
        <p:spPr/>
        <p:txBody>
          <a:bodyPr/>
          <a:lstStyle/>
          <a:p>
            <a:pPr algn="ctr"/>
            <a:r>
              <a:rPr lang="en-US" dirty="0"/>
              <a:t>Habitat Transformers</a:t>
            </a:r>
          </a:p>
        </p:txBody>
      </p:sp>
      <p:sp>
        <p:nvSpPr>
          <p:cNvPr id="4" name="Footer Placeholder 3">
            <a:extLst>
              <a:ext uri="{FF2B5EF4-FFF2-40B4-BE49-F238E27FC236}">
                <a16:creationId xmlns:a16="http://schemas.microsoft.com/office/drawing/2014/main" id="{6FAF832C-C77A-4A30-B554-049E40E3768C}"/>
              </a:ext>
            </a:extLst>
          </p:cNvPr>
          <p:cNvSpPr>
            <a:spLocks noGrp="1"/>
          </p:cNvSpPr>
          <p:nvPr>
            <p:ph type="ftr" sz="quarter" idx="11"/>
          </p:nvPr>
        </p:nvSpPr>
        <p:spPr/>
        <p:txBody>
          <a:bodyPr/>
          <a:lstStyle/>
          <a:p>
            <a:r>
              <a:rPr lang="en-US"/>
              <a:t>www.gallatinisa.org</a:t>
            </a:r>
            <a:endParaRPr lang="en-US" dirty="0"/>
          </a:p>
        </p:txBody>
      </p:sp>
      <p:sp>
        <p:nvSpPr>
          <p:cNvPr id="5" name="Content Placeholder 2">
            <a:extLst>
              <a:ext uri="{FF2B5EF4-FFF2-40B4-BE49-F238E27FC236}">
                <a16:creationId xmlns:a16="http://schemas.microsoft.com/office/drawing/2014/main" id="{A690A971-22B3-45FE-B2BE-471F448EEA76}"/>
              </a:ext>
            </a:extLst>
          </p:cNvPr>
          <p:cNvSpPr txBox="1">
            <a:spLocks/>
          </p:cNvSpPr>
          <p:nvPr/>
        </p:nvSpPr>
        <p:spPr>
          <a:xfrm>
            <a:off x="616332" y="4832313"/>
            <a:ext cx="7957055" cy="1447059"/>
          </a:xfrm>
          <a:prstGeom prst="rect">
            <a:avLst/>
          </a:prstGeom>
          <a:noFill/>
        </p:spPr>
        <p:txBody>
          <a:bodyPr vert="horz" lIns="0" tIns="45720" rIns="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70000"/>
              </a:lnSpc>
              <a:spcBef>
                <a:spcPts val="0"/>
              </a:spcBef>
              <a:spcAft>
                <a:spcPts val="0"/>
              </a:spcAft>
            </a:pPr>
            <a:r>
              <a:rPr lang="en-US">
                <a:solidFill>
                  <a:schemeClr val="tx1"/>
                </a:solidFill>
              </a:rPr>
              <a:t>Noxious weeds like spotted knapweed are known as “habitat transformers” because they change the physical structure and forage availability in habitats, eventually pushing resident wildlife out. </a:t>
            </a:r>
            <a:endParaRPr lang="en-US" dirty="0">
              <a:solidFill>
                <a:schemeClr val="tx1"/>
              </a:solidFill>
            </a:endParaRPr>
          </a:p>
        </p:txBody>
      </p:sp>
      <p:pic>
        <p:nvPicPr>
          <p:cNvPr id="6" name="Picture 5">
            <a:extLst>
              <a:ext uri="{FF2B5EF4-FFF2-40B4-BE49-F238E27FC236}">
                <a16:creationId xmlns:a16="http://schemas.microsoft.com/office/drawing/2014/main" id="{2862B993-DC63-422A-BB4B-C06A703A27C2}"/>
              </a:ext>
            </a:extLst>
          </p:cNvPr>
          <p:cNvPicPr>
            <a:picLocks noChangeAspect="1"/>
          </p:cNvPicPr>
          <p:nvPr/>
        </p:nvPicPr>
        <p:blipFill rotWithShape="1">
          <a:blip r:embed="rId2">
            <a:extLst>
              <a:ext uri="{28A0092B-C50C-407E-A947-70E740481C1C}">
                <a14:useLocalDpi xmlns:a14="http://schemas.microsoft.com/office/drawing/2010/main" val="0"/>
              </a:ext>
            </a:extLst>
          </a:blip>
          <a:srcRect t="16922" b="35570"/>
          <a:stretch/>
        </p:blipFill>
        <p:spPr>
          <a:xfrm>
            <a:off x="0" y="1393794"/>
            <a:ext cx="9144000" cy="3258105"/>
          </a:xfrm>
          <a:prstGeom prst="rect">
            <a:avLst/>
          </a:prstGeom>
        </p:spPr>
      </p:pic>
    </p:spTree>
    <p:extLst>
      <p:ext uri="{BB962C8B-B14F-4D97-AF65-F5344CB8AC3E}">
        <p14:creationId xmlns:p14="http://schemas.microsoft.com/office/powerpoint/2010/main" val="731566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0A15-B72E-4EB9-BB3F-10A1533A2CA6}"/>
              </a:ext>
            </a:extLst>
          </p:cNvPr>
          <p:cNvSpPr>
            <a:spLocks noGrp="1"/>
          </p:cNvSpPr>
          <p:nvPr>
            <p:ph type="title"/>
          </p:nvPr>
        </p:nvSpPr>
        <p:spPr/>
        <p:txBody>
          <a:bodyPr/>
          <a:lstStyle/>
          <a:p>
            <a:r>
              <a:rPr lang="en-US" dirty="0"/>
              <a:t>Traditional vs Xeriscape Lawns</a:t>
            </a:r>
          </a:p>
        </p:txBody>
      </p:sp>
      <p:sp>
        <p:nvSpPr>
          <p:cNvPr id="3" name="Content Placeholder 2">
            <a:extLst>
              <a:ext uri="{FF2B5EF4-FFF2-40B4-BE49-F238E27FC236}">
                <a16:creationId xmlns:a16="http://schemas.microsoft.com/office/drawing/2014/main" id="{FF280A7E-113C-4DC3-A00F-3696163C8B2E}"/>
              </a:ext>
            </a:extLst>
          </p:cNvPr>
          <p:cNvSpPr>
            <a:spLocks noGrp="1"/>
          </p:cNvSpPr>
          <p:nvPr>
            <p:ph idx="1"/>
          </p:nvPr>
        </p:nvSpPr>
        <p:spPr>
          <a:xfrm>
            <a:off x="791134" y="1580883"/>
            <a:ext cx="3438322" cy="4023360"/>
          </a:xfrm>
        </p:spPr>
        <p:txBody>
          <a:bodyPr>
            <a:normAutofit fontScale="85000" lnSpcReduction="10000"/>
          </a:bodyPr>
          <a:lstStyle/>
          <a:p>
            <a:pPr algn="ctr">
              <a:lnSpc>
                <a:spcPct val="150000"/>
              </a:lnSpc>
            </a:pPr>
            <a:r>
              <a:rPr lang="en-US" dirty="0">
                <a:solidFill>
                  <a:srgbClr val="0066CC"/>
                </a:solidFill>
              </a:rPr>
              <a:t>Traditional Lawn</a:t>
            </a:r>
          </a:p>
          <a:p>
            <a:pPr>
              <a:lnSpc>
                <a:spcPct val="150000"/>
              </a:lnSpc>
            </a:pPr>
            <a:r>
              <a:rPr lang="en-US" dirty="0"/>
              <a:t>An average traditional 10,000 square-foot Kentucky bluegrass lawn:</a:t>
            </a:r>
          </a:p>
          <a:p>
            <a:pPr>
              <a:lnSpc>
                <a:spcPct val="150000"/>
              </a:lnSpc>
            </a:pPr>
            <a:r>
              <a:rPr lang="en-US" dirty="0"/>
              <a:t>Requires </a:t>
            </a:r>
          </a:p>
          <a:p>
            <a:pPr lvl="1">
              <a:lnSpc>
                <a:spcPct val="150000"/>
              </a:lnSpc>
            </a:pPr>
            <a:r>
              <a:rPr lang="en-US" dirty="0"/>
              <a:t>3,800 gallons of water per week</a:t>
            </a:r>
          </a:p>
          <a:p>
            <a:pPr lvl="1">
              <a:lnSpc>
                <a:spcPct val="150000"/>
              </a:lnSpc>
            </a:pPr>
            <a:r>
              <a:rPr lang="en-US" dirty="0"/>
              <a:t>54,340 gallons of water per growing season</a:t>
            </a:r>
          </a:p>
          <a:p>
            <a:pPr>
              <a:lnSpc>
                <a:spcPct val="150000"/>
              </a:lnSpc>
            </a:pPr>
            <a:r>
              <a:rPr lang="en-US" dirty="0"/>
              <a:t>Costs on average $353.50 per growing season for electricity for pumping</a:t>
            </a:r>
          </a:p>
        </p:txBody>
      </p:sp>
      <p:sp>
        <p:nvSpPr>
          <p:cNvPr id="4" name="Footer Placeholder 3">
            <a:extLst>
              <a:ext uri="{FF2B5EF4-FFF2-40B4-BE49-F238E27FC236}">
                <a16:creationId xmlns:a16="http://schemas.microsoft.com/office/drawing/2014/main" id="{0F6AAC6D-1F88-4646-9F39-34EA2D0B006B}"/>
              </a:ext>
            </a:extLst>
          </p:cNvPr>
          <p:cNvSpPr>
            <a:spLocks noGrp="1"/>
          </p:cNvSpPr>
          <p:nvPr>
            <p:ph type="ftr" sz="quarter" idx="11"/>
          </p:nvPr>
        </p:nvSpPr>
        <p:spPr/>
        <p:txBody>
          <a:bodyPr/>
          <a:lstStyle/>
          <a:p>
            <a:r>
              <a:rPr lang="en-US"/>
              <a:t>www.gallatinisa.org</a:t>
            </a:r>
            <a:endParaRPr lang="en-US" dirty="0"/>
          </a:p>
        </p:txBody>
      </p:sp>
      <p:sp>
        <p:nvSpPr>
          <p:cNvPr id="5" name="Content Placeholder 2">
            <a:extLst>
              <a:ext uri="{FF2B5EF4-FFF2-40B4-BE49-F238E27FC236}">
                <a16:creationId xmlns:a16="http://schemas.microsoft.com/office/drawing/2014/main" id="{DF85D434-C3AE-48A3-BEE8-92D52BC91443}"/>
              </a:ext>
            </a:extLst>
          </p:cNvPr>
          <p:cNvSpPr txBox="1">
            <a:spLocks/>
          </p:cNvSpPr>
          <p:nvPr/>
        </p:nvSpPr>
        <p:spPr>
          <a:xfrm>
            <a:off x="4838330" y="1580883"/>
            <a:ext cx="3528430" cy="4023360"/>
          </a:xfrm>
          <a:prstGeom prst="rect">
            <a:avLst/>
          </a:prstGeom>
        </p:spPr>
        <p:txBody>
          <a:bodyPr vert="horz" lIns="0" tIns="45720" rIns="0" bIns="45720"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50000"/>
              </a:lnSpc>
            </a:pPr>
            <a:r>
              <a:rPr lang="en-US" dirty="0">
                <a:solidFill>
                  <a:srgbClr val="0066CC"/>
                </a:solidFill>
              </a:rPr>
              <a:t>Xeriscape Lawn</a:t>
            </a:r>
          </a:p>
          <a:p>
            <a:pPr>
              <a:lnSpc>
                <a:spcPct val="150000"/>
              </a:lnSpc>
            </a:pPr>
            <a:r>
              <a:rPr lang="en-US" dirty="0"/>
              <a:t>A typical 10,000 square-foot </a:t>
            </a:r>
            <a:r>
              <a:rPr lang="en-US" dirty="0" err="1"/>
              <a:t>xeriscaped</a:t>
            </a:r>
            <a:r>
              <a:rPr lang="en-US" dirty="0"/>
              <a:t> area:</a:t>
            </a:r>
          </a:p>
          <a:p>
            <a:pPr>
              <a:lnSpc>
                <a:spcPct val="150000"/>
              </a:lnSpc>
            </a:pPr>
            <a:r>
              <a:rPr lang="en-US" dirty="0"/>
              <a:t>Requires </a:t>
            </a:r>
          </a:p>
          <a:p>
            <a:pPr lvl="1">
              <a:lnSpc>
                <a:spcPct val="150000"/>
              </a:lnSpc>
            </a:pPr>
            <a:r>
              <a:rPr lang="en-US" dirty="0"/>
              <a:t>2,318 gallons of water per week</a:t>
            </a:r>
          </a:p>
          <a:p>
            <a:pPr lvl="1">
              <a:lnSpc>
                <a:spcPct val="150000"/>
              </a:lnSpc>
            </a:pPr>
            <a:r>
              <a:rPr lang="en-US" dirty="0"/>
              <a:t>33,142 gallons of water per growing season</a:t>
            </a:r>
          </a:p>
          <a:p>
            <a:pPr>
              <a:lnSpc>
                <a:spcPct val="150000"/>
              </a:lnSpc>
            </a:pPr>
            <a:r>
              <a:rPr lang="en-US" dirty="0"/>
              <a:t>Costs on average $202.50 per growing season for electricity for pumping</a:t>
            </a:r>
          </a:p>
        </p:txBody>
      </p:sp>
    </p:spTree>
    <p:extLst>
      <p:ext uri="{BB962C8B-B14F-4D97-AF65-F5344CB8AC3E}">
        <p14:creationId xmlns:p14="http://schemas.microsoft.com/office/powerpoint/2010/main" val="811332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CE84-00EA-43B7-9E93-0A0DEF954E22}"/>
              </a:ext>
            </a:extLst>
          </p:cNvPr>
          <p:cNvSpPr>
            <a:spLocks noGrp="1"/>
          </p:cNvSpPr>
          <p:nvPr>
            <p:ph type="title"/>
          </p:nvPr>
        </p:nvSpPr>
        <p:spPr/>
        <p:txBody>
          <a:bodyPr/>
          <a:lstStyle/>
          <a:p>
            <a:pPr algn="ctr"/>
            <a:r>
              <a:rPr lang="en-US" dirty="0"/>
              <a:t>Deep but Infrequent Watering</a:t>
            </a:r>
          </a:p>
        </p:txBody>
      </p:sp>
      <p:sp>
        <p:nvSpPr>
          <p:cNvPr id="3" name="Content Placeholder 2">
            <a:extLst>
              <a:ext uri="{FF2B5EF4-FFF2-40B4-BE49-F238E27FC236}">
                <a16:creationId xmlns:a16="http://schemas.microsoft.com/office/drawing/2014/main" id="{DA4D8056-DC7A-4123-83A0-7D7627F8FB73}"/>
              </a:ext>
            </a:extLst>
          </p:cNvPr>
          <p:cNvSpPr>
            <a:spLocks noGrp="1"/>
          </p:cNvSpPr>
          <p:nvPr>
            <p:ph idx="1"/>
          </p:nvPr>
        </p:nvSpPr>
        <p:spPr>
          <a:xfrm>
            <a:off x="822958" y="2151531"/>
            <a:ext cx="3617103" cy="3312192"/>
          </a:xfrm>
        </p:spPr>
        <p:txBody>
          <a:bodyPr>
            <a:normAutofit/>
          </a:bodyPr>
          <a:lstStyle/>
          <a:p>
            <a:pPr>
              <a:lnSpc>
                <a:spcPct val="150000"/>
              </a:lnSpc>
              <a:spcBef>
                <a:spcPts val="0"/>
              </a:spcBef>
              <a:spcAft>
                <a:spcPts val="0"/>
              </a:spcAft>
              <a:buClrTx/>
              <a:buSzPct val="50000"/>
              <a:buFont typeface="Wingdings" panose="05000000000000000000" pitchFamily="2" charset="2"/>
              <a:buChar char="§"/>
            </a:pPr>
            <a:r>
              <a:rPr lang="en-US" dirty="0"/>
              <a:t>Encourages grasses and plants to develop deeper roots that are less subject to heat or drought stress because they can take advantage of moisture deeper in the soil, especially when the surface dries out.</a:t>
            </a:r>
          </a:p>
        </p:txBody>
      </p:sp>
      <p:sp>
        <p:nvSpPr>
          <p:cNvPr id="4" name="Footer Placeholder 3">
            <a:extLst>
              <a:ext uri="{FF2B5EF4-FFF2-40B4-BE49-F238E27FC236}">
                <a16:creationId xmlns:a16="http://schemas.microsoft.com/office/drawing/2014/main" id="{A804BED6-EDF7-43E3-9E21-FD0457F37772}"/>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1B5FEE2F-88D8-4DB9-8D78-EEE6F1930BD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03940" y="2326016"/>
            <a:ext cx="4083728" cy="3062796"/>
          </a:xfrm>
          <a:prstGeom prst="rect">
            <a:avLst/>
          </a:prstGeom>
        </p:spPr>
      </p:pic>
    </p:spTree>
    <p:extLst>
      <p:ext uri="{BB962C8B-B14F-4D97-AF65-F5344CB8AC3E}">
        <p14:creationId xmlns:p14="http://schemas.microsoft.com/office/powerpoint/2010/main" val="726306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CE84-00EA-43B7-9E93-0A0DEF954E22}"/>
              </a:ext>
            </a:extLst>
          </p:cNvPr>
          <p:cNvSpPr>
            <a:spLocks noGrp="1"/>
          </p:cNvSpPr>
          <p:nvPr>
            <p:ph type="title"/>
          </p:nvPr>
        </p:nvSpPr>
        <p:spPr/>
        <p:txBody>
          <a:bodyPr/>
          <a:lstStyle/>
          <a:p>
            <a:pPr algn="ctr"/>
            <a:r>
              <a:rPr lang="en-US" dirty="0"/>
              <a:t>Water between 5-9am!</a:t>
            </a:r>
          </a:p>
        </p:txBody>
      </p:sp>
      <p:sp>
        <p:nvSpPr>
          <p:cNvPr id="3" name="Content Placeholder 2">
            <a:extLst>
              <a:ext uri="{FF2B5EF4-FFF2-40B4-BE49-F238E27FC236}">
                <a16:creationId xmlns:a16="http://schemas.microsoft.com/office/drawing/2014/main" id="{DA4D8056-DC7A-4123-83A0-7D7627F8FB73}"/>
              </a:ext>
            </a:extLst>
          </p:cNvPr>
          <p:cNvSpPr>
            <a:spLocks noGrp="1"/>
          </p:cNvSpPr>
          <p:nvPr>
            <p:ph idx="1"/>
          </p:nvPr>
        </p:nvSpPr>
        <p:spPr>
          <a:xfrm>
            <a:off x="4572000" y="2116432"/>
            <a:ext cx="4048217" cy="3382391"/>
          </a:xfrm>
        </p:spPr>
        <p:txBody>
          <a:bodyPr>
            <a:normAutofit/>
          </a:bodyPr>
          <a:lstStyle/>
          <a:p>
            <a:pPr>
              <a:lnSpc>
                <a:spcPct val="150000"/>
              </a:lnSpc>
              <a:spcBef>
                <a:spcPts val="0"/>
              </a:spcBef>
              <a:spcAft>
                <a:spcPts val="0"/>
              </a:spcAft>
              <a:buClrTx/>
              <a:buSzPct val="50000"/>
              <a:buFont typeface="Wingdings" panose="05000000000000000000" pitchFamily="2" charset="2"/>
              <a:buChar char="§"/>
            </a:pPr>
            <a:r>
              <a:rPr lang="en-US" dirty="0"/>
              <a:t>Early watering allows the plants to maximize their growing processes as the day warms up and the sun rises. </a:t>
            </a:r>
          </a:p>
          <a:p>
            <a:pPr>
              <a:lnSpc>
                <a:spcPct val="150000"/>
              </a:lnSpc>
              <a:spcBef>
                <a:spcPts val="0"/>
              </a:spcBef>
              <a:spcAft>
                <a:spcPts val="0"/>
              </a:spcAft>
              <a:buClrTx/>
              <a:buSzPct val="50000"/>
              <a:buFont typeface="Wingdings" panose="05000000000000000000" pitchFamily="2" charset="2"/>
              <a:buChar char="§"/>
            </a:pPr>
            <a:endParaRPr lang="en-US" dirty="0"/>
          </a:p>
          <a:p>
            <a:pPr>
              <a:lnSpc>
                <a:spcPct val="150000"/>
              </a:lnSpc>
              <a:spcBef>
                <a:spcPts val="0"/>
              </a:spcBef>
              <a:spcAft>
                <a:spcPts val="0"/>
              </a:spcAft>
              <a:buClrTx/>
              <a:buSzPct val="50000"/>
              <a:buFont typeface="Wingdings" panose="05000000000000000000" pitchFamily="2" charset="2"/>
              <a:buChar char="§"/>
            </a:pPr>
            <a:r>
              <a:rPr lang="en-US" dirty="0"/>
              <a:t>Reduces the possibility of fungal or mold growth from excess water sitting on plant and grass leaves. </a:t>
            </a:r>
          </a:p>
        </p:txBody>
      </p:sp>
      <p:sp>
        <p:nvSpPr>
          <p:cNvPr id="4" name="Footer Placeholder 3">
            <a:extLst>
              <a:ext uri="{FF2B5EF4-FFF2-40B4-BE49-F238E27FC236}">
                <a16:creationId xmlns:a16="http://schemas.microsoft.com/office/drawing/2014/main" id="{A804BED6-EDF7-43E3-9E21-FD0457F37772}"/>
              </a:ext>
            </a:extLst>
          </p:cNvPr>
          <p:cNvSpPr>
            <a:spLocks noGrp="1"/>
          </p:cNvSpPr>
          <p:nvPr>
            <p:ph type="ftr" sz="quarter" idx="11"/>
          </p:nvPr>
        </p:nvSpPr>
        <p:spPr/>
        <p:txBody>
          <a:bodyPr/>
          <a:lstStyle/>
          <a:p>
            <a:r>
              <a:rPr lang="en-US"/>
              <a:t>www.gallatinisa.org</a:t>
            </a:r>
            <a:endParaRPr lang="en-US" dirty="0"/>
          </a:p>
        </p:txBody>
      </p:sp>
      <p:pic>
        <p:nvPicPr>
          <p:cNvPr id="6" name="Picture 5">
            <a:extLst>
              <a:ext uri="{FF2B5EF4-FFF2-40B4-BE49-F238E27FC236}">
                <a16:creationId xmlns:a16="http://schemas.microsoft.com/office/drawing/2014/main" id="{8AABF287-0846-48A7-B047-324DEBF1C40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3783" y="2362786"/>
            <a:ext cx="3852909" cy="2889682"/>
          </a:xfrm>
          <a:prstGeom prst="rect">
            <a:avLst/>
          </a:prstGeom>
        </p:spPr>
      </p:pic>
    </p:spTree>
    <p:extLst>
      <p:ext uri="{BB962C8B-B14F-4D97-AF65-F5344CB8AC3E}">
        <p14:creationId xmlns:p14="http://schemas.microsoft.com/office/powerpoint/2010/main" val="306917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D50D-6469-4A7D-9D0F-A69052E0EA6D}"/>
              </a:ext>
            </a:extLst>
          </p:cNvPr>
          <p:cNvSpPr>
            <a:spLocks noGrp="1"/>
          </p:cNvSpPr>
          <p:nvPr>
            <p:ph type="title"/>
          </p:nvPr>
        </p:nvSpPr>
        <p:spPr/>
        <p:txBody>
          <a:bodyPr/>
          <a:lstStyle/>
          <a:p>
            <a:pPr algn="ctr"/>
            <a:r>
              <a:rPr lang="en-US" dirty="0"/>
              <a:t>Landscaping with Natives</a:t>
            </a:r>
          </a:p>
        </p:txBody>
      </p:sp>
      <p:sp>
        <p:nvSpPr>
          <p:cNvPr id="3" name="Content Placeholder 2">
            <a:extLst>
              <a:ext uri="{FF2B5EF4-FFF2-40B4-BE49-F238E27FC236}">
                <a16:creationId xmlns:a16="http://schemas.microsoft.com/office/drawing/2014/main" id="{D1FDC97A-0D44-4992-9BE9-E4A534DE514B}"/>
              </a:ext>
            </a:extLst>
          </p:cNvPr>
          <p:cNvSpPr>
            <a:spLocks noGrp="1"/>
          </p:cNvSpPr>
          <p:nvPr>
            <p:ph idx="1"/>
          </p:nvPr>
        </p:nvSpPr>
        <p:spPr>
          <a:xfrm>
            <a:off x="822960" y="1480609"/>
            <a:ext cx="7543801" cy="365125"/>
          </a:xfrm>
        </p:spPr>
        <p:txBody>
          <a:bodyPr>
            <a:normAutofit lnSpcReduction="10000"/>
          </a:bodyPr>
          <a:lstStyle/>
          <a:p>
            <a:pPr algn="ctr"/>
            <a:r>
              <a:rPr lang="en-US" dirty="0"/>
              <a:t>Many resources available online</a:t>
            </a:r>
          </a:p>
          <a:p>
            <a:endParaRPr lang="en-US" dirty="0"/>
          </a:p>
        </p:txBody>
      </p:sp>
      <p:sp>
        <p:nvSpPr>
          <p:cNvPr id="4" name="Footer Placeholder 3">
            <a:extLst>
              <a:ext uri="{FF2B5EF4-FFF2-40B4-BE49-F238E27FC236}">
                <a16:creationId xmlns:a16="http://schemas.microsoft.com/office/drawing/2014/main" id="{99B8E657-624F-4A63-ADD3-5394E656389A}"/>
              </a:ext>
            </a:extLst>
          </p:cNvPr>
          <p:cNvSpPr>
            <a:spLocks noGrp="1"/>
          </p:cNvSpPr>
          <p:nvPr>
            <p:ph type="ftr" sz="quarter" idx="11"/>
          </p:nvPr>
        </p:nvSpPr>
        <p:spPr/>
        <p:txBody>
          <a:bodyPr/>
          <a:lstStyle/>
          <a:p>
            <a:r>
              <a:rPr lang="en-US"/>
              <a:t>www.gallatinisa.org</a:t>
            </a:r>
            <a:endParaRPr lang="en-US" dirty="0"/>
          </a:p>
        </p:txBody>
      </p:sp>
      <p:pic>
        <p:nvPicPr>
          <p:cNvPr id="5" name="Picture 3">
            <a:extLst>
              <a:ext uri="{FF2B5EF4-FFF2-40B4-BE49-F238E27FC236}">
                <a16:creationId xmlns:a16="http://schemas.microsoft.com/office/drawing/2014/main" id="{600A7367-8905-4D2D-9BDC-7AE2DA313E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4519" y="2368825"/>
            <a:ext cx="3668510" cy="300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3B798A8-9E25-496D-9F87-AB12CB8DE7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102" y="2368825"/>
            <a:ext cx="3804380" cy="300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239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443B-E89B-472A-875C-88205D285B00}"/>
              </a:ext>
            </a:extLst>
          </p:cNvPr>
          <p:cNvSpPr>
            <a:spLocks noGrp="1"/>
          </p:cNvSpPr>
          <p:nvPr>
            <p:ph type="title"/>
          </p:nvPr>
        </p:nvSpPr>
        <p:spPr/>
        <p:txBody>
          <a:bodyPr/>
          <a:lstStyle/>
          <a:p>
            <a:pPr algn="ctr"/>
            <a:r>
              <a:rPr lang="en-US" dirty="0"/>
              <a:t>Help Available</a:t>
            </a:r>
          </a:p>
        </p:txBody>
      </p:sp>
      <p:sp>
        <p:nvSpPr>
          <p:cNvPr id="3" name="Content Placeholder 2">
            <a:extLst>
              <a:ext uri="{FF2B5EF4-FFF2-40B4-BE49-F238E27FC236}">
                <a16:creationId xmlns:a16="http://schemas.microsoft.com/office/drawing/2014/main" id="{227D93A2-C608-44A1-A15B-9D695E65F95E}"/>
              </a:ext>
            </a:extLst>
          </p:cNvPr>
          <p:cNvSpPr>
            <a:spLocks noGrp="1"/>
          </p:cNvSpPr>
          <p:nvPr>
            <p:ph idx="1"/>
          </p:nvPr>
        </p:nvSpPr>
        <p:spPr>
          <a:xfrm>
            <a:off x="3968318" y="2496844"/>
            <a:ext cx="4398442" cy="1864312"/>
          </a:xfrm>
        </p:spPr>
        <p:txBody>
          <a:bodyPr>
            <a:normAutofit fontScale="85000" lnSpcReduction="20000"/>
          </a:bodyPr>
          <a:lstStyle/>
          <a:p>
            <a:r>
              <a:rPr lang="en-US" sz="2600" dirty="0"/>
              <a:t>Gallatin Invasive Species Alliance</a:t>
            </a:r>
          </a:p>
          <a:p>
            <a:r>
              <a:rPr lang="en-US" dirty="0"/>
              <a:t>www.gallatinisa.org </a:t>
            </a:r>
          </a:p>
          <a:p>
            <a:r>
              <a:rPr lang="en-US" dirty="0"/>
              <a:t>info@gallatinisa.org</a:t>
            </a:r>
          </a:p>
          <a:p>
            <a:r>
              <a:rPr lang="en-US" dirty="0"/>
              <a:t>406-209-0905</a:t>
            </a:r>
          </a:p>
          <a:p>
            <a:r>
              <a:rPr lang="en-US" dirty="0"/>
              <a:t>	</a:t>
            </a:r>
          </a:p>
          <a:p>
            <a:endParaRPr lang="en-US" dirty="0"/>
          </a:p>
        </p:txBody>
      </p:sp>
      <p:sp>
        <p:nvSpPr>
          <p:cNvPr id="4" name="Footer Placeholder 3">
            <a:extLst>
              <a:ext uri="{FF2B5EF4-FFF2-40B4-BE49-F238E27FC236}">
                <a16:creationId xmlns:a16="http://schemas.microsoft.com/office/drawing/2014/main" id="{C3750273-D21B-46E7-8026-EB07EEB5D688}"/>
              </a:ext>
            </a:extLst>
          </p:cNvPr>
          <p:cNvSpPr>
            <a:spLocks noGrp="1"/>
          </p:cNvSpPr>
          <p:nvPr>
            <p:ph type="ftr" sz="quarter" idx="11"/>
          </p:nvPr>
        </p:nvSpPr>
        <p:spPr/>
        <p:txBody>
          <a:bodyPr/>
          <a:lstStyle/>
          <a:p>
            <a:r>
              <a:rPr lang="en-US"/>
              <a:t>www.gallatinisa.org</a:t>
            </a:r>
            <a:endParaRPr lang="en-US" dirty="0"/>
          </a:p>
        </p:txBody>
      </p:sp>
      <p:pic>
        <p:nvPicPr>
          <p:cNvPr id="5" name="Picture 4">
            <a:extLst>
              <a:ext uri="{FF2B5EF4-FFF2-40B4-BE49-F238E27FC236}">
                <a16:creationId xmlns:a16="http://schemas.microsoft.com/office/drawing/2014/main" id="{D5A65DAD-BD99-4DD4-A452-DFD9DC5BD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902" y="1794194"/>
            <a:ext cx="2582965" cy="2582965"/>
          </a:xfrm>
          <a:prstGeom prst="rect">
            <a:avLst/>
          </a:prstGeom>
        </p:spPr>
      </p:pic>
      <p:sp>
        <p:nvSpPr>
          <p:cNvPr id="6" name="Content Placeholder 2">
            <a:extLst>
              <a:ext uri="{FF2B5EF4-FFF2-40B4-BE49-F238E27FC236}">
                <a16:creationId xmlns:a16="http://schemas.microsoft.com/office/drawing/2014/main" id="{94D6E51C-24D9-4482-9189-14F0EEBBC73C}"/>
              </a:ext>
            </a:extLst>
          </p:cNvPr>
          <p:cNvSpPr txBox="1">
            <a:spLocks/>
          </p:cNvSpPr>
          <p:nvPr/>
        </p:nvSpPr>
        <p:spPr>
          <a:xfrm>
            <a:off x="800100" y="5015884"/>
            <a:ext cx="7543799" cy="123400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150000"/>
              </a:lnSpc>
              <a:spcBef>
                <a:spcPts val="0"/>
              </a:spcBef>
              <a:spcAft>
                <a:spcPts val="0"/>
              </a:spcAft>
            </a:pPr>
            <a:r>
              <a:rPr lang="en-US" dirty="0"/>
              <a:t>Gallatin County Weed District  582-3265</a:t>
            </a:r>
          </a:p>
          <a:p>
            <a:pPr>
              <a:lnSpc>
                <a:spcPct val="150000"/>
              </a:lnSpc>
              <a:spcBef>
                <a:spcPts val="0"/>
              </a:spcBef>
              <a:spcAft>
                <a:spcPts val="0"/>
              </a:spcAft>
            </a:pPr>
            <a:r>
              <a:rPr lang="en-US" sz="1700" dirty="0"/>
              <a:t>- Cost share, Sprayer rental, property inspections, enforcement &amp; compliance</a:t>
            </a:r>
          </a:p>
          <a:p>
            <a:endParaRPr lang="en-US" dirty="0"/>
          </a:p>
          <a:p>
            <a:endParaRPr lang="en-US" dirty="0"/>
          </a:p>
        </p:txBody>
      </p:sp>
    </p:spTree>
    <p:extLst>
      <p:ext uri="{BB962C8B-B14F-4D97-AF65-F5344CB8AC3E}">
        <p14:creationId xmlns:p14="http://schemas.microsoft.com/office/powerpoint/2010/main" val="1522141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9CC85-E304-4F51-B50A-4177C4B5BB16}"/>
              </a:ext>
            </a:extLst>
          </p:cNvPr>
          <p:cNvSpPr>
            <a:spLocks noGrp="1"/>
          </p:cNvSpPr>
          <p:nvPr>
            <p:ph type="title"/>
          </p:nvPr>
        </p:nvSpPr>
        <p:spPr/>
        <p:txBody>
          <a:bodyPr>
            <a:normAutofit fontScale="90000"/>
          </a:bodyPr>
          <a:lstStyle/>
          <a:p>
            <a:pPr algn="ctr"/>
            <a:r>
              <a:rPr lang="en-US" sz="4000" dirty="0"/>
              <a:t>Some Facts About Spotted Knapweed</a:t>
            </a:r>
          </a:p>
        </p:txBody>
      </p:sp>
      <p:sp>
        <p:nvSpPr>
          <p:cNvPr id="3" name="Content Placeholder 2">
            <a:extLst>
              <a:ext uri="{FF2B5EF4-FFF2-40B4-BE49-F238E27FC236}">
                <a16:creationId xmlns:a16="http://schemas.microsoft.com/office/drawing/2014/main" id="{F0B6E94C-3773-4AE7-93EA-DC1298ED5A9D}"/>
              </a:ext>
            </a:extLst>
          </p:cNvPr>
          <p:cNvSpPr>
            <a:spLocks noGrp="1"/>
          </p:cNvSpPr>
          <p:nvPr>
            <p:ph idx="1"/>
          </p:nvPr>
        </p:nvSpPr>
        <p:spPr>
          <a:xfrm>
            <a:off x="822960" y="1845734"/>
            <a:ext cx="4299456" cy="4023360"/>
          </a:xfrm>
        </p:spPr>
        <p:txBody>
          <a:bodyPr>
            <a:normAutofit fontScale="92500" lnSpcReduction="20000"/>
          </a:bodyPr>
          <a:lstStyle/>
          <a:p>
            <a:pPr>
              <a:lnSpc>
                <a:spcPct val="110000"/>
              </a:lnSpc>
              <a:spcBef>
                <a:spcPts val="0"/>
              </a:spcBef>
              <a:spcAft>
                <a:spcPts val="0"/>
              </a:spcAft>
              <a:buClrTx/>
              <a:buSzPct val="50000"/>
              <a:buFont typeface="Wingdings" panose="05000000000000000000" pitchFamily="2" charset="2"/>
              <a:buChar char="§"/>
            </a:pPr>
            <a:r>
              <a:rPr lang="en-US" altLang="en-US" dirty="0"/>
              <a:t> 1 spotted knapweed plant can produce 300 flower heads / 140,000 seeds</a:t>
            </a:r>
          </a:p>
          <a:p>
            <a:pPr>
              <a:lnSpc>
                <a:spcPct val="110000"/>
              </a:lnSpc>
              <a:spcBef>
                <a:spcPts val="0"/>
              </a:spcBef>
              <a:spcAft>
                <a:spcPts val="0"/>
              </a:spcAft>
              <a:buClrTx/>
              <a:buSzPct val="50000"/>
              <a:buFont typeface="Wingdings" panose="05000000000000000000" pitchFamily="2" charset="2"/>
              <a:buChar char="§"/>
            </a:pPr>
            <a:endParaRPr lang="en-US" altLang="en-US" dirty="0"/>
          </a:p>
          <a:p>
            <a:pPr>
              <a:lnSpc>
                <a:spcPct val="110000"/>
              </a:lnSpc>
              <a:spcBef>
                <a:spcPts val="0"/>
              </a:spcBef>
              <a:spcAft>
                <a:spcPts val="0"/>
              </a:spcAft>
              <a:buClrTx/>
              <a:buSzPct val="50000"/>
              <a:buFont typeface="Wingdings" panose="05000000000000000000" pitchFamily="2" charset="2"/>
              <a:buChar char="§"/>
            </a:pPr>
            <a:r>
              <a:rPr lang="en-US" altLang="en-US" dirty="0"/>
              <a:t>Seeds can remain viable for 8 years, if not longer</a:t>
            </a:r>
          </a:p>
          <a:p>
            <a:pPr>
              <a:lnSpc>
                <a:spcPct val="110000"/>
              </a:lnSpc>
              <a:spcBef>
                <a:spcPts val="0"/>
              </a:spcBef>
              <a:spcAft>
                <a:spcPts val="0"/>
              </a:spcAft>
              <a:buClrTx/>
              <a:buSzPct val="50000"/>
              <a:buFont typeface="Wingdings" panose="05000000000000000000" pitchFamily="2" charset="2"/>
              <a:buChar char="§"/>
            </a:pPr>
            <a:endParaRPr lang="en-US" altLang="en-US" dirty="0"/>
          </a:p>
          <a:p>
            <a:pPr>
              <a:lnSpc>
                <a:spcPct val="110000"/>
              </a:lnSpc>
              <a:spcBef>
                <a:spcPts val="0"/>
              </a:spcBef>
              <a:spcAft>
                <a:spcPts val="0"/>
              </a:spcAft>
              <a:buClrTx/>
              <a:buSzPct val="50000"/>
              <a:buFont typeface="Wingdings" panose="05000000000000000000" pitchFamily="2" charset="2"/>
              <a:buChar char="§"/>
            </a:pPr>
            <a:r>
              <a:rPr lang="en-US" altLang="en-US" dirty="0"/>
              <a:t> Infestations of up to 2 million plants per acre are not uncommon</a:t>
            </a:r>
          </a:p>
          <a:p>
            <a:pPr>
              <a:lnSpc>
                <a:spcPct val="110000"/>
              </a:lnSpc>
              <a:spcBef>
                <a:spcPts val="0"/>
              </a:spcBef>
              <a:spcAft>
                <a:spcPts val="0"/>
              </a:spcAft>
              <a:buClrTx/>
              <a:buSzPct val="50000"/>
              <a:buFont typeface="Wingdings" panose="05000000000000000000" pitchFamily="2" charset="2"/>
              <a:buChar char="§"/>
            </a:pPr>
            <a:endParaRPr lang="en-US" altLang="en-US" dirty="0"/>
          </a:p>
          <a:p>
            <a:pPr>
              <a:lnSpc>
                <a:spcPct val="110000"/>
              </a:lnSpc>
              <a:spcBef>
                <a:spcPts val="0"/>
              </a:spcBef>
              <a:spcAft>
                <a:spcPts val="0"/>
              </a:spcAft>
              <a:buClrTx/>
              <a:buSzPct val="50000"/>
              <a:buFont typeface="Wingdings" panose="05000000000000000000" pitchFamily="2" charset="2"/>
              <a:buChar char="§"/>
            </a:pPr>
            <a:r>
              <a:rPr lang="en-US" altLang="en-US" dirty="0"/>
              <a:t> </a:t>
            </a:r>
            <a:r>
              <a:rPr lang="en-US" dirty="0"/>
              <a:t>In one study in Montana, dense populations of spotted knapweed were found to reduce available winter forage for elk by 50 to 90 percent. If noxious weeds win, wildlife lose.</a:t>
            </a:r>
            <a:br>
              <a:rPr lang="en-US" dirty="0"/>
            </a:br>
            <a:endParaRPr lang="en-US" dirty="0"/>
          </a:p>
        </p:txBody>
      </p:sp>
      <p:sp>
        <p:nvSpPr>
          <p:cNvPr id="4" name="Footer Placeholder 3">
            <a:extLst>
              <a:ext uri="{FF2B5EF4-FFF2-40B4-BE49-F238E27FC236}">
                <a16:creationId xmlns:a16="http://schemas.microsoft.com/office/drawing/2014/main" id="{2ECDCD41-6A26-4815-84EC-4571068B3F64}"/>
              </a:ext>
            </a:extLst>
          </p:cNvPr>
          <p:cNvSpPr>
            <a:spLocks noGrp="1"/>
          </p:cNvSpPr>
          <p:nvPr>
            <p:ph type="ftr" sz="quarter" idx="11"/>
          </p:nvPr>
        </p:nvSpPr>
        <p:spPr/>
        <p:txBody>
          <a:bodyPr/>
          <a:lstStyle/>
          <a:p>
            <a:r>
              <a:rPr lang="en-US"/>
              <a:t>www.gallatinisa.org</a:t>
            </a:r>
            <a:endParaRPr lang="en-US" dirty="0"/>
          </a:p>
        </p:txBody>
      </p:sp>
      <p:sp>
        <p:nvSpPr>
          <p:cNvPr id="5" name="Rectangle 3">
            <a:extLst>
              <a:ext uri="{FF2B5EF4-FFF2-40B4-BE49-F238E27FC236}">
                <a16:creationId xmlns:a16="http://schemas.microsoft.com/office/drawing/2014/main" id="{85878A26-E451-4D1A-B893-7FCDBA0707AA}"/>
              </a:ext>
            </a:extLst>
          </p:cNvPr>
          <p:cNvSpPr txBox="1">
            <a:spLocks noChangeArrowheads="1"/>
          </p:cNvSpPr>
          <p:nvPr/>
        </p:nvSpPr>
        <p:spPr>
          <a:xfrm>
            <a:off x="-3246268" y="2195618"/>
            <a:ext cx="5066190" cy="354823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Tx/>
              <a:buNone/>
            </a:pPr>
            <a:endParaRPr lang="en-US" altLang="en-US" sz="2800" dirty="0"/>
          </a:p>
        </p:txBody>
      </p:sp>
      <p:pic>
        <p:nvPicPr>
          <p:cNvPr id="12" name="Picture 11">
            <a:extLst>
              <a:ext uri="{FF2B5EF4-FFF2-40B4-BE49-F238E27FC236}">
                <a16:creationId xmlns:a16="http://schemas.microsoft.com/office/drawing/2014/main" id="{C8B68650-86C2-4C23-A884-BD1719D0F51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531" r="4688"/>
          <a:stretch/>
        </p:blipFill>
        <p:spPr>
          <a:xfrm>
            <a:off x="5632438" y="1471426"/>
            <a:ext cx="2734322" cy="4672403"/>
          </a:xfrm>
          <a:prstGeom prst="rect">
            <a:avLst/>
          </a:prstGeom>
        </p:spPr>
      </p:pic>
    </p:spTree>
    <p:extLst>
      <p:ext uri="{BB962C8B-B14F-4D97-AF65-F5344CB8AC3E}">
        <p14:creationId xmlns:p14="http://schemas.microsoft.com/office/powerpoint/2010/main" val="359123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F755-7DDB-4C59-867E-0790E983AC36}"/>
              </a:ext>
            </a:extLst>
          </p:cNvPr>
          <p:cNvSpPr>
            <a:spLocks noGrp="1"/>
          </p:cNvSpPr>
          <p:nvPr>
            <p:ph type="title"/>
          </p:nvPr>
        </p:nvSpPr>
        <p:spPr/>
        <p:txBody>
          <a:bodyPr/>
          <a:lstStyle/>
          <a:p>
            <a:pPr algn="ctr"/>
            <a:r>
              <a:rPr lang="en-US" dirty="0"/>
              <a:t>Impacts on Wildlife</a:t>
            </a:r>
          </a:p>
        </p:txBody>
      </p:sp>
      <p:sp>
        <p:nvSpPr>
          <p:cNvPr id="3" name="Content Placeholder 2">
            <a:extLst>
              <a:ext uri="{FF2B5EF4-FFF2-40B4-BE49-F238E27FC236}">
                <a16:creationId xmlns:a16="http://schemas.microsoft.com/office/drawing/2014/main" id="{0152D242-F05B-4EEC-A3CE-4B6612C5F82B}"/>
              </a:ext>
            </a:extLst>
          </p:cNvPr>
          <p:cNvSpPr>
            <a:spLocks noGrp="1"/>
          </p:cNvSpPr>
          <p:nvPr>
            <p:ph idx="1"/>
          </p:nvPr>
        </p:nvSpPr>
        <p:spPr>
          <a:xfrm>
            <a:off x="470515" y="1542072"/>
            <a:ext cx="8202967" cy="2037849"/>
          </a:xfrm>
        </p:spPr>
        <p:txBody>
          <a:bodyPr>
            <a:normAutofit fontScale="85000" lnSpcReduction="10000"/>
          </a:bodyPr>
          <a:lstStyle/>
          <a:p>
            <a:pPr>
              <a:lnSpc>
                <a:spcPct val="170000"/>
              </a:lnSpc>
              <a:spcBef>
                <a:spcPts val="0"/>
              </a:spcBef>
              <a:spcAft>
                <a:spcPts val="0"/>
              </a:spcAft>
            </a:pPr>
            <a:r>
              <a:rPr lang="en-US" dirty="0"/>
              <a:t>· Reduced forage:  spotted knapweed can reduce available winter forage for elk by 50-90%</a:t>
            </a:r>
          </a:p>
          <a:p>
            <a:pPr>
              <a:lnSpc>
                <a:spcPct val="170000"/>
              </a:lnSpc>
              <a:spcBef>
                <a:spcPts val="0"/>
              </a:spcBef>
              <a:spcAft>
                <a:spcPts val="0"/>
              </a:spcAft>
            </a:pPr>
            <a:r>
              <a:rPr lang="en-US" dirty="0"/>
              <a:t>· Altered thermal and escape cover</a:t>
            </a:r>
          </a:p>
          <a:p>
            <a:pPr>
              <a:lnSpc>
                <a:spcPct val="170000"/>
              </a:lnSpc>
              <a:spcBef>
                <a:spcPts val="0"/>
              </a:spcBef>
              <a:spcAft>
                <a:spcPts val="0"/>
              </a:spcAft>
            </a:pPr>
            <a:r>
              <a:rPr lang="en-US" dirty="0"/>
              <a:t>· Reduced territorial space necessary for wildlife survival</a:t>
            </a:r>
          </a:p>
          <a:p>
            <a:pPr>
              <a:lnSpc>
                <a:spcPct val="170000"/>
              </a:lnSpc>
              <a:spcBef>
                <a:spcPts val="0"/>
              </a:spcBef>
              <a:spcAft>
                <a:spcPts val="0"/>
              </a:spcAft>
            </a:pPr>
            <a:r>
              <a:rPr lang="en-US" dirty="0"/>
              <a:t>· Disrupted seasonal distribution patterns  </a:t>
            </a:r>
          </a:p>
          <a:p>
            <a:endParaRPr lang="en-US" dirty="0"/>
          </a:p>
        </p:txBody>
      </p:sp>
      <p:sp>
        <p:nvSpPr>
          <p:cNvPr id="4" name="Footer Placeholder 3">
            <a:extLst>
              <a:ext uri="{FF2B5EF4-FFF2-40B4-BE49-F238E27FC236}">
                <a16:creationId xmlns:a16="http://schemas.microsoft.com/office/drawing/2014/main" id="{EFF5270F-0250-4A78-B918-70057BDB92C4}"/>
              </a:ext>
            </a:extLst>
          </p:cNvPr>
          <p:cNvSpPr>
            <a:spLocks noGrp="1"/>
          </p:cNvSpPr>
          <p:nvPr>
            <p:ph type="ftr" sz="quarter" idx="11"/>
          </p:nvPr>
        </p:nvSpPr>
        <p:spPr/>
        <p:txBody>
          <a:bodyPr/>
          <a:lstStyle/>
          <a:p>
            <a:r>
              <a:rPr lang="en-US"/>
              <a:t>www.gallatinisa.org</a:t>
            </a:r>
            <a:endParaRPr lang="en-US" dirty="0"/>
          </a:p>
        </p:txBody>
      </p:sp>
      <p:pic>
        <p:nvPicPr>
          <p:cNvPr id="7" name="Picture 6">
            <a:extLst>
              <a:ext uri="{FF2B5EF4-FFF2-40B4-BE49-F238E27FC236}">
                <a16:creationId xmlns:a16="http://schemas.microsoft.com/office/drawing/2014/main" id="{372EC200-58D5-42FC-A364-A9422229D4E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8182" b="23457"/>
          <a:stretch/>
        </p:blipFill>
        <p:spPr>
          <a:xfrm>
            <a:off x="1616427" y="3493364"/>
            <a:ext cx="5911145" cy="2693949"/>
          </a:xfrm>
          <a:prstGeom prst="rect">
            <a:avLst/>
          </a:prstGeom>
        </p:spPr>
      </p:pic>
    </p:spTree>
    <p:extLst>
      <p:ext uri="{BB962C8B-B14F-4D97-AF65-F5344CB8AC3E}">
        <p14:creationId xmlns:p14="http://schemas.microsoft.com/office/powerpoint/2010/main" val="3859564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2D88-8C45-4043-A910-F9ED0F194098}"/>
              </a:ext>
            </a:extLst>
          </p:cNvPr>
          <p:cNvSpPr>
            <a:spLocks noGrp="1"/>
          </p:cNvSpPr>
          <p:nvPr>
            <p:ph type="title"/>
          </p:nvPr>
        </p:nvSpPr>
        <p:spPr/>
        <p:txBody>
          <a:bodyPr/>
          <a:lstStyle/>
          <a:p>
            <a:pPr algn="ctr"/>
            <a:r>
              <a:rPr lang="en-US" dirty="0"/>
              <a:t>Weeds Can Kill</a:t>
            </a:r>
          </a:p>
        </p:txBody>
      </p:sp>
      <p:sp>
        <p:nvSpPr>
          <p:cNvPr id="4" name="Footer Placeholder 3">
            <a:extLst>
              <a:ext uri="{FF2B5EF4-FFF2-40B4-BE49-F238E27FC236}">
                <a16:creationId xmlns:a16="http://schemas.microsoft.com/office/drawing/2014/main" id="{80BCD214-6C6D-49A7-A827-88CB30757B6C}"/>
              </a:ext>
            </a:extLst>
          </p:cNvPr>
          <p:cNvSpPr>
            <a:spLocks noGrp="1"/>
          </p:cNvSpPr>
          <p:nvPr>
            <p:ph type="ftr" sz="quarter" idx="11"/>
          </p:nvPr>
        </p:nvSpPr>
        <p:spPr/>
        <p:txBody>
          <a:bodyPr/>
          <a:lstStyle/>
          <a:p>
            <a:r>
              <a:rPr lang="en-US"/>
              <a:t>www.gallatinisa.org</a:t>
            </a:r>
            <a:endParaRPr lang="en-US" dirty="0"/>
          </a:p>
        </p:txBody>
      </p:sp>
      <p:pic>
        <p:nvPicPr>
          <p:cNvPr id="5" name="Picture 4">
            <a:extLst>
              <a:ext uri="{FF2B5EF4-FFF2-40B4-BE49-F238E27FC236}">
                <a16:creationId xmlns:a16="http://schemas.microsoft.com/office/drawing/2014/main" id="{B7FE788F-46AA-49A6-9F44-CA89B26D4A8D}"/>
              </a:ext>
            </a:extLst>
          </p:cNvPr>
          <p:cNvPicPr>
            <a:picLocks noChangeAspect="1"/>
          </p:cNvPicPr>
          <p:nvPr/>
        </p:nvPicPr>
        <p:blipFill rotWithShape="1">
          <a:blip r:embed="rId2">
            <a:extLst>
              <a:ext uri="{28A0092B-C50C-407E-A947-70E740481C1C}">
                <a14:useLocalDpi xmlns:a14="http://schemas.microsoft.com/office/drawing/2010/main" val="0"/>
              </a:ext>
            </a:extLst>
          </a:blip>
          <a:srcRect l="17637" r="8559"/>
          <a:stretch/>
        </p:blipFill>
        <p:spPr>
          <a:xfrm>
            <a:off x="4749656" y="1651018"/>
            <a:ext cx="3617104" cy="3257136"/>
          </a:xfrm>
          <a:prstGeom prst="rect">
            <a:avLst/>
          </a:prstGeom>
        </p:spPr>
      </p:pic>
      <p:sp>
        <p:nvSpPr>
          <p:cNvPr id="6" name="TextBox 5">
            <a:extLst>
              <a:ext uri="{FF2B5EF4-FFF2-40B4-BE49-F238E27FC236}">
                <a16:creationId xmlns:a16="http://schemas.microsoft.com/office/drawing/2014/main" id="{385A4A52-404D-4BA2-8100-BF7DC8E3B240}"/>
              </a:ext>
            </a:extLst>
          </p:cNvPr>
          <p:cNvSpPr txBox="1"/>
          <p:nvPr/>
        </p:nvSpPr>
        <p:spPr>
          <a:xfrm>
            <a:off x="4749656" y="4912806"/>
            <a:ext cx="3617102" cy="553998"/>
          </a:xfrm>
          <a:prstGeom prst="rect">
            <a:avLst/>
          </a:prstGeom>
          <a:noFill/>
        </p:spPr>
        <p:txBody>
          <a:bodyPr wrap="square" rtlCol="0">
            <a:spAutoFit/>
          </a:bodyPr>
          <a:lstStyle/>
          <a:p>
            <a:pPr algn="ctr"/>
            <a:r>
              <a:rPr lang="en-US" sz="1200" dirty="0"/>
              <a:t>Photo by Norman Bishop near </a:t>
            </a:r>
            <a:r>
              <a:rPr lang="en-US" sz="1200" dirty="0" err="1"/>
              <a:t>Sypes</a:t>
            </a:r>
            <a:r>
              <a:rPr lang="en-US" sz="1200" dirty="0"/>
              <a:t> Canyon</a:t>
            </a:r>
          </a:p>
          <a:p>
            <a:r>
              <a:rPr lang="en-US" dirty="0"/>
              <a:t> </a:t>
            </a:r>
          </a:p>
        </p:txBody>
      </p:sp>
      <p:pic>
        <p:nvPicPr>
          <p:cNvPr id="8" name="Picture 7">
            <a:extLst>
              <a:ext uri="{FF2B5EF4-FFF2-40B4-BE49-F238E27FC236}">
                <a16:creationId xmlns:a16="http://schemas.microsoft.com/office/drawing/2014/main" id="{A9CA9412-E62F-40B0-BC40-82B4F4C676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2960" y="1885189"/>
            <a:ext cx="3703788" cy="2777841"/>
          </a:xfrm>
          <a:prstGeom prst="rect">
            <a:avLst/>
          </a:prstGeom>
        </p:spPr>
      </p:pic>
      <p:sp>
        <p:nvSpPr>
          <p:cNvPr id="9" name="TextBox 8">
            <a:extLst>
              <a:ext uri="{FF2B5EF4-FFF2-40B4-BE49-F238E27FC236}">
                <a16:creationId xmlns:a16="http://schemas.microsoft.com/office/drawing/2014/main" id="{3B4DAB3C-CC0C-4705-A0EA-5E348489FEE1}"/>
              </a:ext>
            </a:extLst>
          </p:cNvPr>
          <p:cNvSpPr txBox="1"/>
          <p:nvPr/>
        </p:nvSpPr>
        <p:spPr>
          <a:xfrm>
            <a:off x="822960" y="4664238"/>
            <a:ext cx="3703788" cy="553998"/>
          </a:xfrm>
          <a:prstGeom prst="rect">
            <a:avLst/>
          </a:prstGeom>
          <a:noFill/>
        </p:spPr>
        <p:txBody>
          <a:bodyPr wrap="square" rtlCol="0">
            <a:spAutoFit/>
          </a:bodyPr>
          <a:lstStyle/>
          <a:p>
            <a:pPr algn="ctr"/>
            <a:r>
              <a:rPr lang="en-US" sz="1200" dirty="0"/>
              <a:t>Photo by Paulette </a:t>
            </a:r>
            <a:r>
              <a:rPr lang="en-US" sz="1200" dirty="0" err="1"/>
              <a:t>Epple</a:t>
            </a:r>
            <a:r>
              <a:rPr lang="en-US" sz="1200" dirty="0"/>
              <a:t> at Headwaters State Park</a:t>
            </a:r>
          </a:p>
          <a:p>
            <a:r>
              <a:rPr lang="en-US" dirty="0"/>
              <a:t> </a:t>
            </a:r>
          </a:p>
        </p:txBody>
      </p:sp>
    </p:spTree>
    <p:extLst>
      <p:ext uri="{BB962C8B-B14F-4D97-AF65-F5344CB8AC3E}">
        <p14:creationId xmlns:p14="http://schemas.microsoft.com/office/powerpoint/2010/main" val="188457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AFB1B-1F5D-40D3-85B4-43735C6E2EF2}"/>
              </a:ext>
            </a:extLst>
          </p:cNvPr>
          <p:cNvSpPr>
            <a:spLocks noGrp="1"/>
          </p:cNvSpPr>
          <p:nvPr>
            <p:ph type="title"/>
          </p:nvPr>
        </p:nvSpPr>
        <p:spPr/>
        <p:txBody>
          <a:bodyPr/>
          <a:lstStyle/>
          <a:p>
            <a:pPr algn="ctr"/>
            <a:r>
              <a:rPr lang="en-US" dirty="0"/>
              <a:t>Landowners &amp; Community</a:t>
            </a:r>
          </a:p>
        </p:txBody>
      </p:sp>
      <p:sp>
        <p:nvSpPr>
          <p:cNvPr id="3" name="Content Placeholder 2">
            <a:extLst>
              <a:ext uri="{FF2B5EF4-FFF2-40B4-BE49-F238E27FC236}">
                <a16:creationId xmlns:a16="http://schemas.microsoft.com/office/drawing/2014/main" id="{8BDA6A5C-1DD3-44DD-9953-CB49DE7A7823}"/>
              </a:ext>
            </a:extLst>
          </p:cNvPr>
          <p:cNvSpPr>
            <a:spLocks noGrp="1"/>
          </p:cNvSpPr>
          <p:nvPr>
            <p:ph idx="1"/>
          </p:nvPr>
        </p:nvSpPr>
        <p:spPr>
          <a:xfrm>
            <a:off x="494486" y="1746161"/>
            <a:ext cx="2710352" cy="4023360"/>
          </a:xfrm>
        </p:spPr>
        <p:txBody>
          <a:bodyPr>
            <a:normAutofit fontScale="40000" lnSpcReduction="20000"/>
          </a:bodyPr>
          <a:lstStyle/>
          <a:p>
            <a:pPr>
              <a:lnSpc>
                <a:spcPct val="120000"/>
              </a:lnSpc>
            </a:pPr>
            <a:r>
              <a:rPr lang="en-US" altLang="en-US" sz="3400" dirty="0">
                <a:solidFill>
                  <a:srgbClr val="000000"/>
                </a:solidFill>
              </a:rPr>
              <a:t>Reduction of land value – </a:t>
            </a:r>
          </a:p>
          <a:p>
            <a:pPr lvl="1">
              <a:lnSpc>
                <a:spcPct val="120000"/>
              </a:lnSpc>
            </a:pPr>
            <a:r>
              <a:rPr lang="en-US" altLang="en-US" sz="3400" dirty="0">
                <a:solidFill>
                  <a:srgbClr val="000000"/>
                </a:solidFill>
              </a:rPr>
              <a:t>North Dakota ranch infested with leafy spurge - </a:t>
            </a:r>
            <a:r>
              <a:rPr lang="en-US" altLang="en-US" sz="3400" dirty="0"/>
              <a:t>drop in value of 60%.</a:t>
            </a:r>
          </a:p>
          <a:p>
            <a:pPr lvl="1">
              <a:lnSpc>
                <a:spcPct val="120000"/>
              </a:lnSpc>
            </a:pPr>
            <a:r>
              <a:rPr lang="en-US" altLang="en-US" sz="3400" dirty="0">
                <a:solidFill>
                  <a:srgbClr val="000000"/>
                </a:solidFill>
              </a:rPr>
              <a:t>Oregon ranch - </a:t>
            </a:r>
            <a:r>
              <a:rPr lang="en-US" altLang="en-US" sz="3400" dirty="0"/>
              <a:t>drop in value from $170,000 to $27,500 shows a loss of approximately 83% in value on this ranch.</a:t>
            </a:r>
            <a:endParaRPr lang="en-US" altLang="en-US" sz="3400" dirty="0">
              <a:solidFill>
                <a:srgbClr val="000000"/>
              </a:solidFill>
            </a:endParaRPr>
          </a:p>
          <a:p>
            <a:pPr>
              <a:lnSpc>
                <a:spcPct val="120000"/>
              </a:lnSpc>
            </a:pPr>
            <a:r>
              <a:rPr lang="en-US" altLang="en-US" sz="3400" dirty="0">
                <a:solidFill>
                  <a:srgbClr val="000000"/>
                </a:solidFill>
              </a:rPr>
              <a:t>Increased resources (time and money) to manage</a:t>
            </a:r>
          </a:p>
          <a:p>
            <a:pPr>
              <a:lnSpc>
                <a:spcPct val="120000"/>
              </a:lnSpc>
            </a:pPr>
            <a:r>
              <a:rPr lang="en-US" altLang="en-US" sz="3400" dirty="0">
                <a:solidFill>
                  <a:srgbClr val="000000"/>
                </a:solidFill>
              </a:rPr>
              <a:t>Inaction by one landowner negatively affects adjacent landowners</a:t>
            </a:r>
          </a:p>
          <a:p>
            <a:pPr>
              <a:lnSpc>
                <a:spcPct val="120000"/>
              </a:lnSpc>
            </a:pPr>
            <a:r>
              <a:rPr lang="en-US" altLang="en-US" sz="3400" dirty="0">
                <a:solidFill>
                  <a:srgbClr val="000000"/>
                </a:solidFill>
              </a:rPr>
              <a:t>Degradation of aesthetic values </a:t>
            </a:r>
          </a:p>
          <a:p>
            <a:endParaRPr lang="en-US" dirty="0"/>
          </a:p>
        </p:txBody>
      </p:sp>
      <p:sp>
        <p:nvSpPr>
          <p:cNvPr id="4" name="Footer Placeholder 3">
            <a:extLst>
              <a:ext uri="{FF2B5EF4-FFF2-40B4-BE49-F238E27FC236}">
                <a16:creationId xmlns:a16="http://schemas.microsoft.com/office/drawing/2014/main" id="{E9E904CD-9432-47B9-A15C-6E24B8D9BCA2}"/>
              </a:ext>
            </a:extLst>
          </p:cNvPr>
          <p:cNvSpPr>
            <a:spLocks noGrp="1"/>
          </p:cNvSpPr>
          <p:nvPr>
            <p:ph type="ftr" sz="quarter" idx="11"/>
          </p:nvPr>
        </p:nvSpPr>
        <p:spPr/>
        <p:txBody>
          <a:bodyPr/>
          <a:lstStyle/>
          <a:p>
            <a:r>
              <a:rPr lang="en-US"/>
              <a:t>www.gallatinisa.org</a:t>
            </a:r>
            <a:endParaRPr lang="en-US" dirty="0"/>
          </a:p>
        </p:txBody>
      </p:sp>
      <p:pic>
        <p:nvPicPr>
          <p:cNvPr id="5" name="Content Placeholder 5">
            <a:extLst>
              <a:ext uri="{FF2B5EF4-FFF2-40B4-BE49-F238E27FC236}">
                <a16:creationId xmlns:a16="http://schemas.microsoft.com/office/drawing/2014/main" id="{D7C6C85C-DFEF-4AE1-A371-1A5DAFCBAA7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403856" y="1746161"/>
            <a:ext cx="5363633" cy="4022725"/>
          </a:xfrm>
          <a:prstGeom prst="rect">
            <a:avLst/>
          </a:prstGeom>
        </p:spPr>
      </p:pic>
    </p:spTree>
    <p:extLst>
      <p:ext uri="{BB962C8B-B14F-4D97-AF65-F5344CB8AC3E}">
        <p14:creationId xmlns:p14="http://schemas.microsoft.com/office/powerpoint/2010/main" val="2352287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69B7B1-EE09-4AF3-9DDB-911A172EADFE}"/>
              </a:ext>
            </a:extLst>
          </p:cNvPr>
          <p:cNvSpPr>
            <a:spLocks noGrp="1"/>
          </p:cNvSpPr>
          <p:nvPr>
            <p:ph idx="1"/>
          </p:nvPr>
        </p:nvSpPr>
        <p:spPr>
          <a:xfrm>
            <a:off x="357611" y="1374109"/>
            <a:ext cx="8428777" cy="2229175"/>
          </a:xfrm>
        </p:spPr>
        <p:txBody>
          <a:bodyPr>
            <a:normAutofit fontScale="85000" lnSpcReduction="20000"/>
          </a:bodyPr>
          <a:lstStyle/>
          <a:p>
            <a:pPr algn="just">
              <a:lnSpc>
                <a:spcPct val="160000"/>
              </a:lnSpc>
              <a:spcBef>
                <a:spcPts val="0"/>
              </a:spcBef>
              <a:spcAft>
                <a:spcPts val="0"/>
              </a:spcAft>
            </a:pPr>
            <a:r>
              <a:rPr lang="en-US" dirty="0"/>
              <a:t>“Resource managers everywhere recognize that invasive non-native species are the biggest threat to the integrity and function of terrestrial and aquatic environments. The Gallatin watershed is no exception. Over several decades of resources management, I have seen landscapes recover from every type of calamity but I have never seen a landscape recover from the introduction of invasive species.”</a:t>
            </a:r>
          </a:p>
          <a:p>
            <a:pPr algn="r">
              <a:lnSpc>
                <a:spcPct val="160000"/>
              </a:lnSpc>
              <a:spcBef>
                <a:spcPts val="0"/>
              </a:spcBef>
              <a:spcAft>
                <a:spcPts val="0"/>
              </a:spcAft>
            </a:pPr>
            <a:r>
              <a:rPr lang="en-US" sz="1300" dirty="0"/>
              <a:t>John Councilman, Retired Gallatin National Forest Vegetation Management Specialist </a:t>
            </a:r>
          </a:p>
          <a:p>
            <a:endParaRPr lang="en-US" dirty="0"/>
          </a:p>
        </p:txBody>
      </p:sp>
      <p:sp>
        <p:nvSpPr>
          <p:cNvPr id="4" name="Footer Placeholder 3">
            <a:extLst>
              <a:ext uri="{FF2B5EF4-FFF2-40B4-BE49-F238E27FC236}">
                <a16:creationId xmlns:a16="http://schemas.microsoft.com/office/drawing/2014/main" id="{23C924A6-28D1-450B-B49E-C4D6D4ABD44F}"/>
              </a:ext>
            </a:extLst>
          </p:cNvPr>
          <p:cNvSpPr>
            <a:spLocks noGrp="1"/>
          </p:cNvSpPr>
          <p:nvPr>
            <p:ph type="ftr" sz="quarter" idx="11"/>
          </p:nvPr>
        </p:nvSpPr>
        <p:spPr/>
        <p:txBody>
          <a:bodyPr/>
          <a:lstStyle/>
          <a:p>
            <a:r>
              <a:rPr lang="en-US"/>
              <a:t>www.gallatinisa.org</a:t>
            </a:r>
            <a:endParaRPr lang="en-US" dirty="0"/>
          </a:p>
        </p:txBody>
      </p:sp>
      <p:sp>
        <p:nvSpPr>
          <p:cNvPr id="7" name="Title 1">
            <a:extLst>
              <a:ext uri="{FF2B5EF4-FFF2-40B4-BE49-F238E27FC236}">
                <a16:creationId xmlns:a16="http://schemas.microsoft.com/office/drawing/2014/main" id="{30ABDF30-A1EF-46F3-8C9B-A49A231522A8}"/>
              </a:ext>
            </a:extLst>
          </p:cNvPr>
          <p:cNvSpPr>
            <a:spLocks noGrp="1"/>
          </p:cNvSpPr>
          <p:nvPr>
            <p:ph type="title"/>
          </p:nvPr>
        </p:nvSpPr>
        <p:spPr>
          <a:xfrm>
            <a:off x="822960" y="286605"/>
            <a:ext cx="7543800" cy="868864"/>
          </a:xfrm>
        </p:spPr>
        <p:txBody>
          <a:bodyPr/>
          <a:lstStyle/>
          <a:p>
            <a:pPr algn="ctr"/>
            <a:r>
              <a:rPr lang="en-US" dirty="0"/>
              <a:t>Big Picture</a:t>
            </a:r>
          </a:p>
        </p:txBody>
      </p:sp>
      <p:pic>
        <p:nvPicPr>
          <p:cNvPr id="9" name="Picture 8">
            <a:extLst>
              <a:ext uri="{FF2B5EF4-FFF2-40B4-BE49-F238E27FC236}">
                <a16:creationId xmlns:a16="http://schemas.microsoft.com/office/drawing/2014/main" id="{4EAEE33A-667A-421E-BB57-8E5D9EBF3F02}"/>
              </a:ext>
            </a:extLst>
          </p:cNvPr>
          <p:cNvPicPr>
            <a:picLocks noChangeAspect="1"/>
          </p:cNvPicPr>
          <p:nvPr/>
        </p:nvPicPr>
        <p:blipFill rotWithShape="1">
          <a:blip r:embed="rId2">
            <a:extLst>
              <a:ext uri="{28A0092B-C50C-407E-A947-70E740481C1C}">
                <a14:useLocalDpi xmlns:a14="http://schemas.microsoft.com/office/drawing/2010/main" val="0"/>
              </a:ext>
            </a:extLst>
          </a:blip>
          <a:srcRect t="17615" b="13944"/>
          <a:stretch/>
        </p:blipFill>
        <p:spPr>
          <a:xfrm>
            <a:off x="357611" y="3613698"/>
            <a:ext cx="8428777" cy="2637861"/>
          </a:xfrm>
          <a:prstGeom prst="rect">
            <a:avLst/>
          </a:prstGeom>
        </p:spPr>
      </p:pic>
    </p:spTree>
    <p:extLst>
      <p:ext uri="{BB962C8B-B14F-4D97-AF65-F5344CB8AC3E}">
        <p14:creationId xmlns:p14="http://schemas.microsoft.com/office/powerpoint/2010/main" val="1279212427"/>
      </p:ext>
    </p:extLst>
  </p:cSld>
  <p:clrMapOvr>
    <a:masterClrMapping/>
  </p:clrMapOvr>
</p:sld>
</file>

<file path=ppt/theme/theme1.xml><?xml version="1.0" encoding="utf-8"?>
<a:theme xmlns:a="http://schemas.openxmlformats.org/drawingml/2006/main" name="Retrospect">
  <a:themeElements>
    <a:clrScheme name="Custom 3">
      <a:dk1>
        <a:sysClr val="windowText" lastClr="000000"/>
      </a:dk1>
      <a:lt1>
        <a:sysClr val="window" lastClr="FFFFFF"/>
      </a:lt1>
      <a:dk2>
        <a:srgbClr val="455F51"/>
      </a:dk2>
      <a:lt2>
        <a:srgbClr val="E2DFCC"/>
      </a:lt2>
      <a:accent1>
        <a:srgbClr val="8D9F76"/>
      </a:accent1>
      <a:accent2>
        <a:srgbClr val="4C583E"/>
      </a:accent2>
      <a:accent3>
        <a:srgbClr val="D6E1DB"/>
      </a:accent3>
      <a:accent4>
        <a:srgbClr val="86A795"/>
      </a:accent4>
      <a:accent5>
        <a:srgbClr val="86A795"/>
      </a:accent5>
      <a:accent6>
        <a:srgbClr val="86A795"/>
      </a:accent6>
      <a:hlink>
        <a:srgbClr val="175BAD"/>
      </a:hlink>
      <a:folHlink>
        <a:srgbClr val="175BAD"/>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574</TotalTime>
  <Words>1944</Words>
  <Application>Microsoft Office PowerPoint</Application>
  <PresentationFormat>On-screen Show (4:3)</PresentationFormat>
  <Paragraphs>338</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Calibri</vt:lpstr>
      <vt:lpstr>Calibri Light</vt:lpstr>
      <vt:lpstr>Times New Roman</vt:lpstr>
      <vt:lpstr>Wingdings</vt:lpstr>
      <vt:lpstr>Retrospect</vt:lpstr>
      <vt:lpstr>Invasive Plant Species</vt:lpstr>
      <vt:lpstr>Gallatin Invasive Species Alliance</vt:lpstr>
      <vt:lpstr>Why Should I Care?</vt:lpstr>
      <vt:lpstr>Habitat Transformers</vt:lpstr>
      <vt:lpstr>Some Facts About Spotted Knapweed</vt:lpstr>
      <vt:lpstr>Impacts on Wildlife</vt:lpstr>
      <vt:lpstr>Weeds Can Kill</vt:lpstr>
      <vt:lpstr>Landowners &amp; Community</vt:lpstr>
      <vt:lpstr>Big Picture</vt:lpstr>
      <vt:lpstr>What are noxious weeds?</vt:lpstr>
      <vt:lpstr>Your Opportunity: Buy/Sell</vt:lpstr>
      <vt:lpstr>Noxious vs Nuisance Weed</vt:lpstr>
      <vt:lpstr>The 3 D’s of Noxious Weeds</vt:lpstr>
      <vt:lpstr>Step 1  - Identification</vt:lpstr>
      <vt:lpstr>Step 2 - Understand Weed Biology</vt:lpstr>
      <vt:lpstr>Step 3: Understand Weed Management</vt:lpstr>
      <vt:lpstr>Control</vt:lpstr>
      <vt:lpstr>Mechanical Treatments</vt:lpstr>
      <vt:lpstr>Mowing Weeds</vt:lpstr>
      <vt:lpstr>Biological Treatments</vt:lpstr>
      <vt:lpstr>Cultural Control</vt:lpstr>
      <vt:lpstr>Chemical Treatment</vt:lpstr>
      <vt:lpstr>Adaptive Management</vt:lpstr>
      <vt:lpstr>Most Common Noxious Weeds of 2017</vt:lpstr>
      <vt:lpstr>Canada thistle (Cirsium arvense)</vt:lpstr>
      <vt:lpstr>Oxeye daisy (Chrysanthemum leucanthemum)</vt:lpstr>
      <vt:lpstr>Hoary alyssum (Berteroa incana)</vt:lpstr>
      <vt:lpstr>Houndstongue (Cynoglossum officinale)</vt:lpstr>
      <vt:lpstr>Musk thistle (Carduus nutans)</vt:lpstr>
      <vt:lpstr>Spotted knapweed (Centaurea maculosa)</vt:lpstr>
      <vt:lpstr>Common Tansy ( Tanacetum vulgare )</vt:lpstr>
      <vt:lpstr>Poison Hemlock (Conium maculatum)</vt:lpstr>
      <vt:lpstr>Yellow toadflax (Linaria vulgaria)</vt:lpstr>
      <vt:lpstr>Healthy Ecosystems</vt:lpstr>
      <vt:lpstr>Xeriscape</vt:lpstr>
      <vt:lpstr>Native Plants</vt:lpstr>
      <vt:lpstr>PowerPoint Presentation</vt:lpstr>
      <vt:lpstr>What’s So Great About Native Plants?</vt:lpstr>
      <vt:lpstr>What’s So Great About Native Plants?</vt:lpstr>
      <vt:lpstr>Traditional vs Xeriscape Lawns</vt:lpstr>
      <vt:lpstr>Deep but Infrequent Watering</vt:lpstr>
      <vt:lpstr>Water between 5-9am!</vt:lpstr>
      <vt:lpstr>Landscaping with Natives</vt:lpstr>
      <vt:lpstr>Help Available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Mohler</dc:creator>
  <cp:lastModifiedBy>Stephanie Lynn</cp:lastModifiedBy>
  <cp:revision>72</cp:revision>
  <dcterms:created xsi:type="dcterms:W3CDTF">2018-02-21T21:42:15Z</dcterms:created>
  <dcterms:modified xsi:type="dcterms:W3CDTF">2018-05-01T20:24:29Z</dcterms:modified>
</cp:coreProperties>
</file>