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8"/>
  </p:notesMasterIdLst>
  <p:handoutMasterIdLst>
    <p:handoutMasterId r:id="rId9"/>
  </p:handoutMasterIdLst>
  <p:sldIdLst>
    <p:sldId id="345" r:id="rId2"/>
    <p:sldId id="413" r:id="rId3"/>
    <p:sldId id="400" r:id="rId4"/>
    <p:sldId id="352" r:id="rId5"/>
    <p:sldId id="414" r:id="rId6"/>
    <p:sldId id="371" r:id="rId7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lnSpc>
        <a:spcPct val="80000"/>
      </a:lnSpc>
      <a:spcBef>
        <a:spcPct val="20000"/>
      </a:spcBef>
      <a:spcAft>
        <a:spcPct val="0"/>
      </a:spcAft>
      <a:defRPr sz="2000" b="1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l" rtl="0" eaLnBrk="0" fontAlgn="base" hangingPunct="0">
      <a:lnSpc>
        <a:spcPct val="80000"/>
      </a:lnSpc>
      <a:spcBef>
        <a:spcPct val="20000"/>
      </a:spcBef>
      <a:spcAft>
        <a:spcPct val="0"/>
      </a:spcAft>
      <a:defRPr sz="2000" b="1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lnSpc>
        <a:spcPct val="80000"/>
      </a:lnSpc>
      <a:spcBef>
        <a:spcPct val="20000"/>
      </a:spcBef>
      <a:spcAft>
        <a:spcPct val="0"/>
      </a:spcAft>
      <a:defRPr sz="2000" b="1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lnSpc>
        <a:spcPct val="80000"/>
      </a:lnSpc>
      <a:spcBef>
        <a:spcPct val="20000"/>
      </a:spcBef>
      <a:spcAft>
        <a:spcPct val="0"/>
      </a:spcAft>
      <a:defRPr sz="2000" b="1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lnSpc>
        <a:spcPct val="80000"/>
      </a:lnSpc>
      <a:spcBef>
        <a:spcPct val="20000"/>
      </a:spcBef>
      <a:spcAft>
        <a:spcPct val="0"/>
      </a:spcAft>
      <a:defRPr sz="2000" b="1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clrMru>
    <a:srgbClr val="FFFF00"/>
    <a:srgbClr val="CC0000"/>
    <a:srgbClr val="FF8225"/>
    <a:srgbClr val="008000"/>
    <a:srgbClr val="86CCEB"/>
    <a:srgbClr val="C6ECC6"/>
    <a:srgbClr val="FFFF9F"/>
    <a:srgbClr val="993366"/>
    <a:srgbClr val="D2F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846"/>
    <p:restoredTop sz="94658"/>
  </p:normalViewPr>
  <p:slideViewPr>
    <p:cSldViewPr>
      <p:cViewPr varScale="1">
        <p:scale>
          <a:sx n="80" d="100"/>
          <a:sy n="80" d="100"/>
        </p:scale>
        <p:origin x="47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659" tIns="48330" rIns="96659" bIns="48330" numCol="1" anchor="t" anchorCtr="0" compatLnSpc="1">
            <a:prstTxWarp prst="textNoShape">
              <a:avLst/>
            </a:prstTxWarp>
          </a:bodyPr>
          <a:lstStyle>
            <a:lvl1pPr defTabSz="965200">
              <a:lnSpc>
                <a:spcPct val="100000"/>
              </a:lnSpc>
              <a:spcBef>
                <a:spcPct val="0"/>
              </a:spcBef>
              <a:defRPr sz="1200"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659" tIns="48330" rIns="96659" bIns="48330" numCol="1" anchor="t" anchorCtr="0" compatLnSpc="1">
            <a:prstTxWarp prst="textNoShape">
              <a:avLst/>
            </a:prstTxWarp>
          </a:bodyPr>
          <a:lstStyle>
            <a:lvl1pPr algn="r" defTabSz="965200">
              <a:lnSpc>
                <a:spcPct val="100000"/>
              </a:lnSpc>
              <a:spcBef>
                <a:spcPct val="0"/>
              </a:spcBef>
              <a:defRPr sz="1200"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659" tIns="48330" rIns="96659" bIns="48330" numCol="1" anchor="b" anchorCtr="0" compatLnSpc="1">
            <a:prstTxWarp prst="textNoShape">
              <a:avLst/>
            </a:prstTxWarp>
          </a:bodyPr>
          <a:lstStyle>
            <a:lvl1pPr defTabSz="965200">
              <a:lnSpc>
                <a:spcPct val="100000"/>
              </a:lnSpc>
              <a:spcBef>
                <a:spcPct val="0"/>
              </a:spcBef>
              <a:defRPr sz="1200"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659" tIns="48330" rIns="96659" bIns="48330" numCol="1" anchor="b" anchorCtr="0" compatLnSpc="1">
            <a:prstTxWarp prst="textNoShape">
              <a:avLst/>
            </a:prstTxWarp>
          </a:bodyPr>
          <a:lstStyle>
            <a:lvl1pPr algn="r" defTabSz="965200">
              <a:lnSpc>
                <a:spcPct val="100000"/>
              </a:lnSpc>
              <a:spcBef>
                <a:spcPct val="0"/>
              </a:spcBef>
              <a:defRPr sz="1200" b="0"/>
            </a:lvl1pPr>
          </a:lstStyle>
          <a:p>
            <a:fld id="{10D665B5-54D0-C340-A1E3-5115D68CA2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952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 b="0"/>
            </a:lvl1pPr>
          </a:lstStyle>
          <a:p>
            <a:fld id="{026C62C6-01C7-E641-8366-3B6E5DFF1C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09557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68A6A670-B428-7043-807E-3DF99A1B7A57}" type="slidenum">
              <a:rPr lang="en-US" altLang="en-US" sz="1200" b="0"/>
              <a:pPr/>
              <a:t>1</a:t>
            </a:fld>
            <a:endParaRPr lang="en-US" altLang="en-US" sz="1200" b="0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2117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96384" tIns="48191" rIns="96384" bIns="48191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871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Drought in the Classroom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C62C6-01C7-E641-8366-3B6E5DFF1CBE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2896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6FAF99-B460-B04A-BC6E-3A3AE42CD3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41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DE2B67-8388-554A-904B-D3FDD6C237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564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513093-20BA-264F-BD8E-D91DD591BB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914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1272C9-4E80-CE4D-B985-7BC71D0754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002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896934-1714-5841-86D3-80DA57FC97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258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99F-8F93-A745-8760-BF410046DA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7549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9D0EC-9674-2545-B92C-9BEACAA52A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5766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226E53-5E7A-4144-A2D4-7DADA53DDE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422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7C749-98A0-E343-B849-F0B0E914E2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917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1D7966-52E6-174F-9202-37A5B7F91B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9942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914299-8B32-E841-8E50-5FB1561DEE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872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1F54B7-3D1A-F242-B527-8865F2DF1B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336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48D5EA-ABCC-4C4F-A68A-67A2190C8C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6550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gradFill rotWithShape="1"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rgbClr val="86CCEB"/>
              </a:gs>
            </a:gsLst>
            <a:lin ang="5400000" scaled="1"/>
          </a:gra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 b="0"/>
            </a:lvl1pPr>
          </a:lstStyle>
          <a:p>
            <a:fld id="{C7905D7F-4B8F-EB42-BE0F-A72707F4591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Century Gothic" charset="0"/>
          <a:ea typeface="Century Gothic" charset="0"/>
          <a:cs typeface="Century 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1125"/>
            <a:ext cx="9144000" cy="5476875"/>
          </a:xfrm>
          <a:prstGeom prst="rect">
            <a:avLst/>
          </a:prstGeom>
        </p:spPr>
      </p:pic>
      <p:sp>
        <p:nvSpPr>
          <p:cNvPr id="1741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371600"/>
          </a:xfrm>
          <a:gradFill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2000">
                <a:srgbClr val="86CCEB">
                  <a:alpha val="70000"/>
                </a:srgbClr>
              </a:gs>
            </a:gsLst>
          </a:gradFill>
        </p:spPr>
        <p:txBody>
          <a:bodyPr/>
          <a:lstStyle/>
          <a:p>
            <a:r>
              <a:rPr lang="en-US" altLang="en-US" sz="4000" b="0" dirty="0"/>
              <a:t>Conserving Land and Protecting Water Quality in Gallatin County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167"/>
          <a:stretch/>
        </p:blipFill>
        <p:spPr>
          <a:xfrm>
            <a:off x="-76200" y="4800600"/>
            <a:ext cx="2209800" cy="202932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2999"/>
            <a:ext cx="9143999" cy="608583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Overview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1" y="2286000"/>
            <a:ext cx="8915399" cy="1951303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200"/>
              </a:spcAft>
              <a:buFont typeface="Arial" charset="0"/>
              <a:buChar char="•"/>
            </a:pPr>
            <a:r>
              <a:rPr lang="en-US" sz="3600" b="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Goals for this course</a:t>
            </a:r>
          </a:p>
          <a:p>
            <a:pPr marL="571500" indent="-571500">
              <a:spcAft>
                <a:spcPts val="1200"/>
              </a:spcAft>
              <a:buFont typeface="Arial" charset="0"/>
              <a:buChar char="•"/>
            </a:pPr>
            <a:r>
              <a:rPr lang="en-US" sz="3600" b="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Gallatin River Task Force</a:t>
            </a:r>
          </a:p>
          <a:p>
            <a:pPr marL="571500" indent="-571500">
              <a:spcAft>
                <a:spcPts val="1200"/>
              </a:spcAft>
              <a:buFont typeface="Arial" charset="0"/>
              <a:buChar char="•"/>
            </a:pPr>
            <a:r>
              <a:rPr lang="en-US" sz="3600" b="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Course Outline</a:t>
            </a:r>
          </a:p>
        </p:txBody>
      </p:sp>
    </p:spTree>
    <p:extLst>
      <p:ext uri="{BB962C8B-B14F-4D97-AF65-F5344CB8AC3E}">
        <p14:creationId xmlns:p14="http://schemas.microsoft.com/office/powerpoint/2010/main" val="2058419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Goals for this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610600" cy="5334000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800" i="1" dirty="0"/>
              <a:t>To empower realtors with relevant water resource information so that:</a:t>
            </a:r>
          </a:p>
          <a:p>
            <a:pPr marL="708660" lvl="1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Accurately and professionally represent potential water resource issues </a:t>
            </a:r>
          </a:p>
          <a:p>
            <a:pPr marL="708660" lvl="1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Provide landowners necessary information to make legal, wise, and sustainable decisions on their property that affect water resources </a:t>
            </a:r>
          </a:p>
          <a:p>
            <a:pPr marL="708660" lvl="1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Identify permit requirements for developing properties with on site wastewater treatment systems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199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dirty="0"/>
              <a:t>Gallatin River Task 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1524000"/>
            <a:ext cx="5562600" cy="5105400"/>
          </a:xfrm>
        </p:spPr>
        <p:txBody>
          <a:bodyPr/>
          <a:lstStyle/>
          <a:p>
            <a:pPr>
              <a:spcBef>
                <a:spcPts val="1368"/>
              </a:spcBef>
              <a:spcAft>
                <a:spcPts val="1200"/>
              </a:spcAft>
              <a:defRPr/>
            </a:pPr>
            <a:r>
              <a:rPr lang="en-US" sz="2400" u="sng" dirty="0">
                <a:cs typeface="+mn-cs"/>
              </a:rPr>
              <a:t>Mission</a:t>
            </a:r>
            <a:r>
              <a:rPr lang="en-US" sz="2400" dirty="0">
                <a:cs typeface="+mn-cs"/>
              </a:rPr>
              <a:t>: </a:t>
            </a:r>
            <a:r>
              <a:rPr lang="en-US" sz="2400" i="1" dirty="0">
                <a:cs typeface="+mn-cs"/>
              </a:rPr>
              <a:t>Partner with our community to inspire stewardship of the Gallatin River Watershed</a:t>
            </a:r>
          </a:p>
          <a:p>
            <a:pPr>
              <a:spcBef>
                <a:spcPts val="1368"/>
              </a:spcBef>
              <a:spcAft>
                <a:spcPts val="1200"/>
              </a:spcAft>
              <a:defRPr/>
            </a:pPr>
            <a:r>
              <a:rPr lang="en-US" sz="2400" u="sng" dirty="0">
                <a:cs typeface="+mn-cs"/>
              </a:rPr>
              <a:t>Vision</a:t>
            </a:r>
            <a:r>
              <a:rPr lang="en-US" sz="2400" dirty="0">
                <a:cs typeface="+mn-cs"/>
              </a:rPr>
              <a:t>: </a:t>
            </a:r>
            <a:r>
              <a:rPr lang="en-US" sz="2400" i="1" dirty="0">
                <a:cs typeface="+mn-cs"/>
              </a:rPr>
              <a:t>A healthy Gallatin Watershed for future generations</a:t>
            </a:r>
          </a:p>
          <a:p>
            <a:pPr>
              <a:spcBef>
                <a:spcPts val="1368"/>
              </a:spcBef>
              <a:defRPr/>
            </a:pPr>
            <a:r>
              <a:rPr lang="en-US" sz="2400" u="sng" dirty="0">
                <a:cs typeface="+mn-cs"/>
              </a:rPr>
              <a:t>Three programs</a:t>
            </a:r>
          </a:p>
          <a:p>
            <a:pPr lvl="1">
              <a:spcBef>
                <a:spcPts val="1368"/>
              </a:spcBef>
              <a:defRPr/>
            </a:pPr>
            <a:r>
              <a:rPr lang="en-US" sz="2400" dirty="0"/>
              <a:t>Watershed Monitoring</a:t>
            </a:r>
          </a:p>
          <a:p>
            <a:pPr lvl="1">
              <a:spcBef>
                <a:spcPts val="1368"/>
              </a:spcBef>
              <a:defRPr/>
            </a:pPr>
            <a:r>
              <a:rPr lang="en-US" sz="2400" dirty="0"/>
              <a:t>Conservation</a:t>
            </a:r>
          </a:p>
          <a:p>
            <a:pPr lvl="1">
              <a:spcBef>
                <a:spcPts val="1368"/>
              </a:spcBef>
              <a:defRPr/>
            </a:pPr>
            <a:r>
              <a:rPr lang="en-US" sz="2400" dirty="0"/>
              <a:t>Education &amp; Outreach</a:t>
            </a:r>
            <a:endParaRPr lang="en-US" dirty="0"/>
          </a:p>
          <a:p>
            <a:pPr>
              <a:spcBef>
                <a:spcPts val="1368"/>
              </a:spcBef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57400"/>
            <a:ext cx="3733800" cy="3733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dirty="0"/>
              <a:t>Course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1524000"/>
            <a:ext cx="5562600" cy="5105400"/>
          </a:xfrm>
        </p:spPr>
        <p:txBody>
          <a:bodyPr/>
          <a:lstStyle/>
          <a:p>
            <a:pPr>
              <a:spcBef>
                <a:spcPts val="1368"/>
              </a:spcBef>
              <a:defRPr/>
            </a:pPr>
            <a:r>
              <a:rPr lang="en-US" sz="2800" dirty="0">
                <a:cs typeface="+mn-cs"/>
              </a:rPr>
              <a:t>Overview of Water </a:t>
            </a:r>
            <a:r>
              <a:rPr lang="en-US" sz="2800" dirty="0" smtClean="0">
                <a:cs typeface="+mn-cs"/>
              </a:rPr>
              <a:t>Resources</a:t>
            </a:r>
          </a:p>
          <a:p>
            <a:pPr>
              <a:spcBef>
                <a:spcPts val="1368"/>
              </a:spcBef>
              <a:defRPr/>
            </a:pPr>
            <a:r>
              <a:rPr lang="en-US" sz="2800" dirty="0" smtClean="0">
                <a:cs typeface="+mn-cs"/>
              </a:rPr>
              <a:t>Septic permitting</a:t>
            </a:r>
            <a:endParaRPr lang="en-US" sz="2800" dirty="0">
              <a:cs typeface="+mn-cs"/>
            </a:endParaRPr>
          </a:p>
          <a:p>
            <a:pPr>
              <a:spcBef>
                <a:spcPts val="1368"/>
              </a:spcBef>
              <a:defRPr/>
            </a:pPr>
            <a:r>
              <a:rPr lang="en-US" sz="2800" dirty="0" smtClean="0">
                <a:cs typeface="+mn-cs"/>
              </a:rPr>
              <a:t>Introduction to Groundwater Information Center</a:t>
            </a:r>
          </a:p>
          <a:p>
            <a:pPr>
              <a:spcBef>
                <a:spcPts val="1368"/>
              </a:spcBef>
              <a:defRPr/>
            </a:pPr>
            <a:r>
              <a:rPr lang="en-US" sz="2800" dirty="0" smtClean="0">
                <a:cs typeface="+mn-cs"/>
              </a:rPr>
              <a:t>Water Rights Introduction</a:t>
            </a:r>
            <a:endParaRPr lang="en-US" sz="2800" dirty="0">
              <a:cs typeface="+mn-cs"/>
            </a:endParaRPr>
          </a:p>
          <a:p>
            <a:pPr>
              <a:spcBef>
                <a:spcPts val="1368"/>
              </a:spcBef>
              <a:defRPr/>
            </a:pPr>
            <a:r>
              <a:rPr lang="en-US" sz="2800" dirty="0">
                <a:cs typeface="+mn-cs"/>
              </a:rPr>
              <a:t>Noxious Weed Ecology</a:t>
            </a:r>
          </a:p>
          <a:p>
            <a:pPr>
              <a:spcBef>
                <a:spcPts val="1368"/>
              </a:spcBef>
              <a:defRPr/>
            </a:pPr>
            <a:r>
              <a:rPr lang="en-US" sz="2800" dirty="0">
                <a:cs typeface="+mn-cs"/>
              </a:rPr>
              <a:t>Conservation Tools for Private Land</a:t>
            </a:r>
          </a:p>
          <a:p>
            <a:pPr>
              <a:spcBef>
                <a:spcPts val="1368"/>
              </a:spcBef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57400"/>
            <a:ext cx="37338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03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2160"/>
          </a:xfrm>
          <a:solidFill>
            <a:schemeClr val="bg1">
              <a:alpha val="69000"/>
            </a:schemeClr>
          </a:solidFill>
        </p:spPr>
        <p:txBody>
          <a:bodyPr/>
          <a:lstStyle/>
          <a:p>
            <a:r>
              <a:rPr lang="en-US" altLang="en-US" b="0" dirty="0"/>
              <a:t>Thank you!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2160"/>
            <a:ext cx="9144000" cy="6085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86400"/>
            <a:ext cx="214312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4981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5392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7463</TotalTime>
  <Words>143</Words>
  <Application>Microsoft Office PowerPoint</Application>
  <PresentationFormat>On-screen Show (4:3)</PresentationFormat>
  <Paragraphs>28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ＭＳ Ｐゴシック</vt:lpstr>
      <vt:lpstr>Arial</vt:lpstr>
      <vt:lpstr>Century Gothic</vt:lpstr>
      <vt:lpstr>Times New Roman</vt:lpstr>
      <vt:lpstr>Default Design</vt:lpstr>
      <vt:lpstr>Conserving Land and Protecting Water Quality in Gallatin County</vt:lpstr>
      <vt:lpstr>Overview</vt:lpstr>
      <vt:lpstr>Goals for this Course</vt:lpstr>
      <vt:lpstr>Gallatin River Task Force</vt:lpstr>
      <vt:lpstr>Course Outline</vt:lpstr>
      <vt:lpstr>Thank you!</vt:lpstr>
    </vt:vector>
  </TitlesOfParts>
  <Company>Intermedia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Jennifer Mohler</dc:creator>
  <cp:lastModifiedBy>Stephanie Lynn</cp:lastModifiedBy>
  <cp:revision>629</cp:revision>
  <cp:lastPrinted>2016-08-30T16:37:58Z</cp:lastPrinted>
  <dcterms:created xsi:type="dcterms:W3CDTF">2003-05-31T02:05:24Z</dcterms:created>
  <dcterms:modified xsi:type="dcterms:W3CDTF">2018-05-02T03:30:45Z</dcterms:modified>
</cp:coreProperties>
</file>