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55" r:id="rId3"/>
    <p:sldId id="283" r:id="rId4"/>
    <p:sldId id="356" r:id="rId5"/>
    <p:sldId id="298" r:id="rId6"/>
    <p:sldId id="349" r:id="rId7"/>
    <p:sldId id="366" r:id="rId8"/>
    <p:sldId id="336" r:id="rId9"/>
    <p:sldId id="339" r:id="rId10"/>
    <p:sldId id="337" r:id="rId11"/>
    <p:sldId id="338" r:id="rId12"/>
    <p:sldId id="340" r:id="rId13"/>
    <p:sldId id="343" r:id="rId14"/>
    <p:sldId id="341" r:id="rId15"/>
    <p:sldId id="367" r:id="rId16"/>
    <p:sldId id="365" r:id="rId17"/>
    <p:sldId id="363" r:id="rId18"/>
    <p:sldId id="362" r:id="rId19"/>
    <p:sldId id="344" r:id="rId20"/>
    <p:sldId id="348" r:id="rId21"/>
    <p:sldId id="368" r:id="rId22"/>
    <p:sldId id="369" r:id="rId23"/>
    <p:sldId id="370" r:id="rId24"/>
    <p:sldId id="371" r:id="rId25"/>
    <p:sldId id="372" r:id="rId26"/>
    <p:sldId id="324" r:id="rId27"/>
    <p:sldId id="358" r:id="rId28"/>
    <p:sldId id="360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>
      <p:cViewPr varScale="1">
        <p:scale>
          <a:sx n="64" d="100"/>
          <a:sy n="64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5-4C00-8060-EAB17595D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5-4C00-8060-EAB17595D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6169216"/>
        <c:axId val="36170752"/>
      </c:barChart>
      <c:catAx>
        <c:axId val="361692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6170752"/>
        <c:crosses val="autoZero"/>
        <c:auto val="1"/>
        <c:lblAlgn val="ctr"/>
        <c:lblOffset val="100"/>
        <c:noMultiLvlLbl val="0"/>
      </c:catAx>
      <c:valAx>
        <c:axId val="36170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361692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1-4A35-AC2D-D043145B6B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1-4A35-AC2D-D043145B6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5977088"/>
        <c:axId val="35978624"/>
      </c:barChart>
      <c:catAx>
        <c:axId val="3597708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5978624"/>
        <c:crosses val="autoZero"/>
        <c:auto val="1"/>
        <c:lblAlgn val="ctr"/>
        <c:lblOffset val="100"/>
        <c:noMultiLvlLbl val="0"/>
      </c:catAx>
      <c:valAx>
        <c:axId val="35978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359770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8-4743-9E1B-652963B36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F8-4743-9E1B-652963B36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6484992"/>
        <c:axId val="36486528"/>
      </c:barChart>
      <c:catAx>
        <c:axId val="364849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6486528"/>
        <c:crosses val="autoZero"/>
        <c:auto val="1"/>
        <c:lblAlgn val="ctr"/>
        <c:lblOffset val="100"/>
        <c:noMultiLvlLbl val="0"/>
      </c:catAx>
      <c:valAx>
        <c:axId val="36486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364849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64ACB0-3090-404C-AF92-C6CC00B4D0F5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487371-C9D7-4DDE-8A11-F10D8097E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7371-C9D7-4DDE-8A11-F10D8097E3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4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777B7A-A4DC-4A5B-8F83-58D5AA7626E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Outline the contents of the talk…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B3D5C9-3799-478D-A25E-084F319B9063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Outline the contents of the talk…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494F42-F360-4230-8244-67C2B8C09B7E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26A426-CA38-4C98-8AF1-C93F1F02D571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26A426-CA38-4C98-8AF1-C93F1F02D571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7B1DFC-0AE1-4DB9-8964-49974D17D6DD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B8C8-B3EB-4DDE-810F-01E0215575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85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7371-C9D7-4DDE-8A11-F10D8097E3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BE83B6-2B9C-4053-B91D-C7EB14509598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Outline the contents of the talk…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7371-C9D7-4DDE-8A11-F10D8097E3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4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15C2EB-C3EC-42FC-BB2D-4DEB8F50CF92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GVLT = non profit with two-fold mission…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(KP)</a:t>
            </a:r>
          </a:p>
          <a:p>
            <a:r>
              <a:rPr lang="en-US" dirty="0"/>
              <a:t>Since our founding – 42,000 acres, 70+ miles</a:t>
            </a:r>
          </a:p>
          <a:p>
            <a:r>
              <a:rPr lang="en-US" dirty="0"/>
              <a:t>Creates a legacy</a:t>
            </a:r>
            <a:r>
              <a:rPr lang="en-US" baseline="0" dirty="0"/>
              <a:t> for the Gallatin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25D33-352A-43D7-83C4-B4F05B1E85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7371-C9D7-4DDE-8A11-F10D8097E3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4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2E7BA0-C172-4C21-9779-3D7600EAEFC0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0E93B4-9E79-47B8-8E3C-D1265FABDFA5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7E6A62-224E-4B8D-9A99-97797E50CB2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8" tIns="46575" rIns="93148" bIns="46575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5963" indent="-274638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25" indent="-2206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050" indent="-2206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788" indent="-2206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9988" indent="-2206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7188" indent="-2206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4388" indent="-2206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1588" indent="-2206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F49097-C5BB-43B0-BB4B-1473F2479219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148" tIns="46575" rIns="93148" bIns="46575"/>
          <a:lstStyle/>
          <a:p>
            <a:pPr eaLnBrk="1" hangingPunct="1"/>
            <a:r>
              <a:rPr lang="en-US" altLang="en-US"/>
              <a:t>Conservation Purpose = Public Value: ONE OR MORE</a:t>
            </a:r>
          </a:p>
          <a:p>
            <a:pPr eaLnBrk="1" hangingPunct="1"/>
            <a:r>
              <a:rPr lang="en-US" altLang="en-US" u="sng"/>
              <a:t>Enabling Statutes:</a:t>
            </a:r>
          </a:p>
          <a:p>
            <a:pPr eaLnBrk="1" hangingPunct="1"/>
            <a:r>
              <a:rPr lang="en-US" altLang="en-US"/>
              <a:t>MCA 76-6-101</a:t>
            </a:r>
          </a:p>
          <a:p>
            <a:pPr eaLnBrk="1" hangingPunct="1"/>
            <a:r>
              <a:rPr lang="en-US" altLang="en-US"/>
              <a:t>USC 26 Section 170(h)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E0BD-7776-43C1-BC9D-8B65C07AA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9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9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51C7-B145-407E-B6BD-BF6A3FD1826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E2FCA-0606-4845-83A5-3CBC0728A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9-eDh5IuB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bFRev7MOQ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Photos\Trails Photos\BurkePark\Rob Wilke CREDIT\P1010993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467600" cy="43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3B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676400"/>
            <a:ext cx="9144000" cy="0"/>
          </a:xfrm>
          <a:prstGeom prst="line">
            <a:avLst/>
          </a:prstGeom>
          <a:ln w="38100">
            <a:solidFill>
              <a:srgbClr val="F3B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3" y="247650"/>
            <a:ext cx="4257034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8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ocky Creek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1425"/>
            <a:ext cx="47244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0" descr="brownell CE photo #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313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14"/>
          <p:cNvSpPr txBox="1">
            <a:spLocks noChangeArrowheads="1"/>
          </p:cNvSpPr>
          <p:nvPr/>
        </p:nvSpPr>
        <p:spPr bwMode="auto">
          <a:xfrm>
            <a:off x="95250" y="6334125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Historic Land or Structure 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829800" y="4419600"/>
            <a:ext cx="1828800" cy="71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000" u="sng"/>
              <a:t>Enabling Statutes: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000"/>
              <a:t>MCA 76-6-101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000"/>
              <a:t>USC 26 Section 170(h)</a:t>
            </a:r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7181850" y="6259513"/>
            <a:ext cx="1766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Public Access</a:t>
            </a:r>
          </a:p>
        </p:txBody>
      </p:sp>
      <p:pic>
        <p:nvPicPr>
          <p:cNvPr id="50183" name="Picture 9" descr="wheat f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9125"/>
            <a:ext cx="5105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6540500" y="1571625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Open Space, Scenic</a:t>
            </a:r>
          </a:p>
        </p:txBody>
      </p:sp>
      <p:sp>
        <p:nvSpPr>
          <p:cNvPr id="50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76200"/>
            <a:ext cx="29718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/>
              <a:t>Public Benefit:</a:t>
            </a:r>
          </a:p>
        </p:txBody>
      </p:sp>
      <p:pic>
        <p:nvPicPr>
          <p:cNvPr id="5018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625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7" name="Group 19"/>
          <p:cNvGrpSpPr>
            <a:grpSpLocks/>
          </p:cNvGrpSpPr>
          <p:nvPr/>
        </p:nvGrpSpPr>
        <p:grpSpPr bwMode="auto">
          <a:xfrm>
            <a:off x="0" y="619125"/>
            <a:ext cx="4343400" cy="3282950"/>
            <a:chOff x="144" y="1056"/>
            <a:chExt cx="2310" cy="1539"/>
          </a:xfrm>
        </p:grpSpPr>
        <p:pic>
          <p:nvPicPr>
            <p:cNvPr id="50188" name="Picture 8" descr="rocky mtn elk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56"/>
              <a:ext cx="2310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192" y="1104"/>
              <a:ext cx="55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Arial" charset="0"/>
                </a:rPr>
                <a:t>Habitat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2123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02688" cy="163036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Easement Terms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8229600" cy="3763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All customized, unique</a:t>
            </a:r>
          </a:p>
          <a:p>
            <a:pPr>
              <a:defRPr/>
            </a:pPr>
            <a:r>
              <a:rPr lang="en-US" sz="2800" dirty="0"/>
              <a:t>Limit number/sizes of any future divisions</a:t>
            </a:r>
          </a:p>
          <a:p>
            <a:pPr>
              <a:defRPr/>
            </a:pPr>
            <a:r>
              <a:rPr lang="en-US" sz="2800" dirty="0"/>
              <a:t>Limit residential development</a:t>
            </a:r>
          </a:p>
          <a:p>
            <a:pPr eaLnBrk="1" hangingPunct="1">
              <a:defRPr/>
            </a:pPr>
            <a:r>
              <a:rPr lang="en-US" sz="2800" dirty="0"/>
              <a:t>No limit to agricultural operations</a:t>
            </a:r>
          </a:p>
          <a:p>
            <a:pPr eaLnBrk="1" hangingPunct="1">
              <a:defRPr/>
            </a:pPr>
            <a:r>
              <a:rPr lang="en-US" sz="2800" dirty="0"/>
              <a:t>Timber harvest with management plan in place</a:t>
            </a:r>
          </a:p>
          <a:p>
            <a:pPr eaLnBrk="1" hangingPunct="1">
              <a:defRPr/>
            </a:pPr>
            <a:r>
              <a:rPr lang="en-US" sz="2800" dirty="0"/>
              <a:t>Landowner retains:</a:t>
            </a:r>
          </a:p>
          <a:p>
            <a:pPr lvl="1">
              <a:defRPr/>
            </a:pPr>
            <a:r>
              <a:rPr lang="en-US" sz="2400" dirty="0"/>
              <a:t>Day-to-day management of property</a:t>
            </a:r>
          </a:p>
          <a:p>
            <a:pPr lvl="1">
              <a:defRPr/>
            </a:pPr>
            <a:r>
              <a:rPr lang="en-US" sz="2400" dirty="0"/>
              <a:t>Determining who has access to property</a:t>
            </a:r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27700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0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Easement Process</a:t>
            </a:r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27700"/>
            <a:ext cx="3011488" cy="88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2514600" y="2278063"/>
            <a:ext cx="1762125" cy="33813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304800" y="2266950"/>
            <a:ext cx="1762125" cy="33813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724400" y="2278063"/>
            <a:ext cx="1762125" cy="33813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7000875" y="2278063"/>
            <a:ext cx="1762125" cy="33813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53257" name="TextBox 2"/>
          <p:cNvSpPr txBox="1">
            <a:spLocks noChangeArrowheads="1"/>
          </p:cNvSpPr>
          <p:nvPr/>
        </p:nvSpPr>
        <p:spPr bwMode="auto">
          <a:xfrm>
            <a:off x="352425" y="2298700"/>
            <a:ext cx="167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u="sng">
                <a:latin typeface="Arial" charset="0"/>
              </a:rPr>
              <a:t>Initial Discussions</a:t>
            </a:r>
          </a:p>
        </p:txBody>
      </p:sp>
      <p:sp>
        <p:nvSpPr>
          <p:cNvPr id="53258" name="TextBox 3"/>
          <p:cNvSpPr txBox="1">
            <a:spLocks noChangeArrowheads="1"/>
          </p:cNvSpPr>
          <p:nvPr/>
        </p:nvSpPr>
        <p:spPr bwMode="auto">
          <a:xfrm>
            <a:off x="328613" y="3024188"/>
            <a:ext cx="170973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Discuss goals for property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Determine if CE is right tool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Site visit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Consult with advisors</a:t>
            </a:r>
          </a:p>
        </p:txBody>
      </p:sp>
      <p:sp>
        <p:nvSpPr>
          <p:cNvPr id="53259" name="TextBox 17"/>
          <p:cNvSpPr txBox="1">
            <a:spLocks noChangeArrowheads="1"/>
          </p:cNvSpPr>
          <p:nvPr/>
        </p:nvSpPr>
        <p:spPr bwMode="auto">
          <a:xfrm>
            <a:off x="2549525" y="2298700"/>
            <a:ext cx="1677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u="sng">
                <a:latin typeface="Arial" charset="0"/>
              </a:rPr>
              <a:t>Cost Agreement</a:t>
            </a:r>
          </a:p>
        </p:txBody>
      </p:sp>
      <p:sp>
        <p:nvSpPr>
          <p:cNvPr id="53260" name="TextBox 18"/>
          <p:cNvSpPr txBox="1">
            <a:spLocks noChangeArrowheads="1"/>
          </p:cNvSpPr>
          <p:nvPr/>
        </p:nvSpPr>
        <p:spPr bwMode="auto">
          <a:xfrm>
            <a:off x="2538413" y="3024188"/>
            <a:ext cx="17097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Outline project costs 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Identify possible funding sources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Determine CE value</a:t>
            </a:r>
          </a:p>
        </p:txBody>
      </p:sp>
      <p:sp>
        <p:nvSpPr>
          <p:cNvPr id="53261" name="TextBox 19"/>
          <p:cNvSpPr txBox="1">
            <a:spLocks noChangeArrowheads="1"/>
          </p:cNvSpPr>
          <p:nvPr/>
        </p:nvSpPr>
        <p:spPr bwMode="auto">
          <a:xfrm>
            <a:off x="4762500" y="2316163"/>
            <a:ext cx="167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u="sng">
                <a:latin typeface="Arial" charset="0"/>
              </a:rPr>
              <a:t>Easement Terms</a:t>
            </a:r>
          </a:p>
        </p:txBody>
      </p:sp>
      <p:sp>
        <p:nvSpPr>
          <p:cNvPr id="53262" name="TextBox 20"/>
          <p:cNvSpPr txBox="1">
            <a:spLocks noChangeArrowheads="1"/>
          </p:cNvSpPr>
          <p:nvPr/>
        </p:nvSpPr>
        <p:spPr bwMode="auto">
          <a:xfrm>
            <a:off x="4748213" y="2962275"/>
            <a:ext cx="17097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Discuss easement terms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Draft &amp; review easement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Other due diligence</a:t>
            </a:r>
          </a:p>
        </p:txBody>
      </p:sp>
      <p:sp>
        <p:nvSpPr>
          <p:cNvPr id="53263" name="TextBox 21"/>
          <p:cNvSpPr txBox="1">
            <a:spLocks noChangeArrowheads="1"/>
          </p:cNvSpPr>
          <p:nvPr/>
        </p:nvSpPr>
        <p:spPr bwMode="auto">
          <a:xfrm>
            <a:off x="7038975" y="2316163"/>
            <a:ext cx="1677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u="sng">
                <a:latin typeface="Arial" charset="0"/>
              </a:rPr>
              <a:t>Project Closing</a:t>
            </a:r>
          </a:p>
        </p:txBody>
      </p:sp>
      <p:sp>
        <p:nvSpPr>
          <p:cNvPr id="53264" name="TextBox 22"/>
          <p:cNvSpPr txBox="1">
            <a:spLocks noChangeArrowheads="1"/>
          </p:cNvSpPr>
          <p:nvPr/>
        </p:nvSpPr>
        <p:spPr bwMode="auto">
          <a:xfrm>
            <a:off x="7005638" y="3024188"/>
            <a:ext cx="1709737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Easement approval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Annual monitoring process</a:t>
            </a:r>
            <a:br>
              <a:rPr lang="en-US" altLang="en-US" sz="1600">
                <a:latin typeface="Arial" charset="0"/>
              </a:rPr>
            </a:br>
            <a:endParaRPr lang="en-US" altLang="en-US" sz="16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charset="0"/>
              </a:rPr>
              <a:t>Stewardship services</a:t>
            </a:r>
          </a:p>
        </p:txBody>
      </p:sp>
      <p:sp>
        <p:nvSpPr>
          <p:cNvPr id="53265" name="Right Arrow 4"/>
          <p:cNvSpPr>
            <a:spLocks noChangeArrowheads="1"/>
          </p:cNvSpPr>
          <p:nvPr/>
        </p:nvSpPr>
        <p:spPr bwMode="auto">
          <a:xfrm>
            <a:off x="2151063" y="2538413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53266" name="Right Arrow 24"/>
          <p:cNvSpPr>
            <a:spLocks noChangeArrowheads="1"/>
          </p:cNvSpPr>
          <p:nvPr/>
        </p:nvSpPr>
        <p:spPr bwMode="auto">
          <a:xfrm>
            <a:off x="4348163" y="25558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53267" name="Right Arrow 25"/>
          <p:cNvSpPr>
            <a:spLocks noChangeArrowheads="1"/>
          </p:cNvSpPr>
          <p:nvPr/>
        </p:nvSpPr>
        <p:spPr bwMode="auto">
          <a:xfrm>
            <a:off x="6604000" y="257333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133600"/>
            <a:ext cx="5562600" cy="4038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/>
              <a:t>Family vision &amp; tradition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Protect the land and its resources</a:t>
            </a:r>
          </a:p>
          <a:p>
            <a:pPr eaLnBrk="1" hangingPunct="1"/>
            <a:r>
              <a:rPr lang="en-US" altLang="en-US" dirty="0"/>
              <a:t>Perpetuate good stewardship</a:t>
            </a:r>
          </a:p>
          <a:p>
            <a:pPr eaLnBrk="1" hangingPunct="1"/>
            <a:r>
              <a:rPr lang="en-US" altLang="en-US" dirty="0"/>
              <a:t>Keep the land in the family</a:t>
            </a:r>
          </a:p>
          <a:p>
            <a:pPr eaLnBrk="1" hangingPunct="1"/>
            <a:r>
              <a:rPr lang="en-US" altLang="en-US" dirty="0"/>
              <a:t>Legacy planning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56323" name="Picture 6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630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Why do landowners conserve their land?</a:t>
            </a:r>
          </a:p>
        </p:txBody>
      </p:sp>
      <p:pic>
        <p:nvPicPr>
          <p:cNvPr id="56325" name="Picture 4" descr="13 Mile Ranch-Shearing 0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133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92312"/>
            <a:ext cx="2249488" cy="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6303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Financial Benefits to Landowners</a:t>
            </a: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68975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Income tax deduction </a:t>
            </a:r>
            <a:r>
              <a:rPr lang="en-US" altLang="en-US" dirty="0"/>
              <a:t>for the value of the easement</a:t>
            </a:r>
            <a:br>
              <a:rPr lang="en-US" altLang="en-US" dirty="0"/>
            </a:b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Estate tax benefit</a:t>
            </a:r>
            <a:r>
              <a:rPr lang="en-US" altLang="en-US" dirty="0"/>
              <a:t>, making it easier to pass land to heirs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Cash payment</a:t>
            </a:r>
            <a:r>
              <a:rPr lang="en-US" altLang="en-US" dirty="0"/>
              <a:t>, in some cases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627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-152400" y="-34290"/>
            <a:ext cx="944880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6303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Conservation Easement Valuation</a:t>
            </a: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68975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457200" y="2286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To qualify for tax deduction:</a:t>
            </a:r>
          </a:p>
          <a:p>
            <a:r>
              <a:rPr lang="en-US" dirty="0"/>
              <a:t>Full appraisal</a:t>
            </a:r>
          </a:p>
          <a:p>
            <a:r>
              <a:rPr lang="en-US" dirty="0"/>
              <a:t>By qualified appraiser following USPAP, IRS requirements</a:t>
            </a:r>
          </a:p>
          <a:p>
            <a:r>
              <a:rPr lang="en-US" dirty="0"/>
              <a:t>Easement meets conditions of IRC 170(h)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To qualify for cash compensation: </a:t>
            </a:r>
          </a:p>
          <a:p>
            <a:r>
              <a:rPr lang="en-US" dirty="0"/>
              <a:t>Limited funding available for </a:t>
            </a:r>
          </a:p>
          <a:p>
            <a:pPr lvl="1"/>
            <a:r>
              <a:rPr lang="en-US" dirty="0"/>
              <a:t>Agriculture</a:t>
            </a:r>
          </a:p>
          <a:p>
            <a:pPr lvl="1"/>
            <a:r>
              <a:rPr lang="en-US" dirty="0"/>
              <a:t>Wetlands</a:t>
            </a:r>
          </a:p>
          <a:p>
            <a:pPr lvl="1"/>
            <a:r>
              <a:rPr lang="en-US" dirty="0"/>
              <a:t>Public access</a:t>
            </a:r>
          </a:p>
        </p:txBody>
      </p:sp>
    </p:spTree>
    <p:extLst>
      <p:ext uri="{BB962C8B-B14F-4D97-AF65-F5344CB8AC3E}">
        <p14:creationId xmlns:p14="http://schemas.microsoft.com/office/powerpoint/2010/main" val="88414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Easement Value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054373"/>
              </p:ext>
            </p:extLst>
          </p:nvPr>
        </p:nvGraphicFramePr>
        <p:xfrm>
          <a:off x="457200" y="1600200"/>
          <a:ext cx="487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/>
          <p:cNvSpPr/>
          <p:nvPr/>
        </p:nvSpPr>
        <p:spPr>
          <a:xfrm>
            <a:off x="4572000" y="1752600"/>
            <a:ext cx="1143000" cy="4191000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18426" y="3386435"/>
            <a:ext cx="2179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“Before Easement”</a:t>
            </a:r>
          </a:p>
          <a:p>
            <a:pPr algn="ctr"/>
            <a:r>
              <a:rPr lang="en-US" sz="2000" dirty="0"/>
              <a:t>Unencumbered </a:t>
            </a:r>
          </a:p>
          <a:p>
            <a:pPr algn="ctr"/>
            <a:r>
              <a:rPr lang="en-US" sz="2000" dirty="0"/>
              <a:t>Fair Market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7027" y="2191434"/>
            <a:ext cx="1704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Conservation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Easement Value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7996" y="4309765"/>
            <a:ext cx="1902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“After Easement”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Encumbered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Fair Market Value</a:t>
            </a:r>
          </a:p>
        </p:txBody>
      </p:sp>
    </p:spTree>
    <p:extLst>
      <p:ext uri="{BB962C8B-B14F-4D97-AF65-F5344CB8AC3E}">
        <p14:creationId xmlns:p14="http://schemas.microsoft.com/office/powerpoint/2010/main" val="382155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Easement Value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985301"/>
              </p:ext>
            </p:extLst>
          </p:nvPr>
        </p:nvGraphicFramePr>
        <p:xfrm>
          <a:off x="457200" y="1600200"/>
          <a:ext cx="487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/>
          <p:cNvSpPr/>
          <p:nvPr/>
        </p:nvSpPr>
        <p:spPr>
          <a:xfrm>
            <a:off x="4584700" y="3276600"/>
            <a:ext cx="1143000" cy="2667000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7027" y="2191434"/>
            <a:ext cx="1704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Conservation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Easement Value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7996" y="4309765"/>
            <a:ext cx="1902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“After Easement”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Encumbered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Fair Market 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4711" y="41910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Theoretical, appraised value</a:t>
            </a:r>
          </a:p>
          <a:p>
            <a:endParaRPr lang="en-US" sz="2000" dirty="0"/>
          </a:p>
          <a:p>
            <a:r>
              <a:rPr lang="en-US" sz="2000" dirty="0"/>
              <a:t>Market conditions determine actual resale value</a:t>
            </a:r>
          </a:p>
        </p:txBody>
      </p:sp>
    </p:spTree>
    <p:extLst>
      <p:ext uri="{BB962C8B-B14F-4D97-AF65-F5344CB8AC3E}">
        <p14:creationId xmlns:p14="http://schemas.microsoft.com/office/powerpoint/2010/main" val="194478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Easement Value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282308"/>
              </p:ext>
            </p:extLst>
          </p:nvPr>
        </p:nvGraphicFramePr>
        <p:xfrm>
          <a:off x="457200" y="1600200"/>
          <a:ext cx="487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/>
          <p:cNvSpPr/>
          <p:nvPr/>
        </p:nvSpPr>
        <p:spPr>
          <a:xfrm>
            <a:off x="4572000" y="1828800"/>
            <a:ext cx="1143000" cy="1371600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8305" y="1600200"/>
            <a:ext cx="3207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Considered a Charitable Gift</a:t>
            </a:r>
          </a:p>
          <a:p>
            <a:pPr algn="ctr"/>
            <a:r>
              <a:rPr lang="en-US" sz="2000" dirty="0"/>
              <a:t>if certain conditions are met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7027" y="2191434"/>
            <a:ext cx="1704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Conservation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Easement Value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7996" y="4309765"/>
            <a:ext cx="1902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“After Easement”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Encumbered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Fair Market 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0111" y="2476499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 as deduction at up to 50% AGI for up to 16 years </a:t>
            </a:r>
          </a:p>
          <a:p>
            <a:r>
              <a:rPr lang="en-US" sz="2000" dirty="0"/>
              <a:t>(100% for farmers &amp; ranchers)</a:t>
            </a:r>
          </a:p>
          <a:p>
            <a:endParaRPr lang="en-US" sz="2000" dirty="0"/>
          </a:p>
          <a:p>
            <a:r>
              <a:rPr lang="en-US" sz="2000" dirty="0"/>
              <a:t>If some portion compensated, remainder is  deductible</a:t>
            </a:r>
          </a:p>
        </p:txBody>
      </p:sp>
    </p:spTree>
    <p:extLst>
      <p:ext uri="{BB962C8B-B14F-4D97-AF65-F5344CB8AC3E}">
        <p14:creationId xmlns:p14="http://schemas.microsoft.com/office/powerpoint/2010/main" val="279411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30363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How does the community benefit?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3962400" cy="3916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Cost of public services reduced by containing sprawl</a:t>
            </a:r>
          </a:p>
          <a:p>
            <a:pPr eaLnBrk="1" hangingPunct="1"/>
            <a:r>
              <a:rPr lang="en-US" altLang="en-US" sz="2400" dirty="0"/>
              <a:t>Local agriculture remains viable</a:t>
            </a:r>
          </a:p>
          <a:p>
            <a:pPr eaLnBrk="1" hangingPunct="1"/>
            <a:r>
              <a:rPr lang="en-US" altLang="en-US" sz="2400" dirty="0"/>
              <a:t>Water quality protected</a:t>
            </a:r>
          </a:p>
          <a:p>
            <a:pPr eaLnBrk="1" hangingPunct="1"/>
            <a:r>
              <a:rPr lang="en-US" altLang="en-US" sz="2400" dirty="0"/>
              <a:t>Wildlife habitat and other natural resources conserved</a:t>
            </a:r>
          </a:p>
          <a:p>
            <a:pPr eaLnBrk="1" hangingPunct="1"/>
            <a:r>
              <a:rPr lang="en-US" altLang="en-US" sz="2400" dirty="0"/>
              <a:t>Scenic views protected</a:t>
            </a:r>
          </a:p>
        </p:txBody>
      </p:sp>
      <p:pic>
        <p:nvPicPr>
          <p:cNvPr id="57349" name="Picture 5" descr="Schawp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057400"/>
            <a:ext cx="4699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5761038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About GVLT</a:t>
            </a:r>
          </a:p>
          <a:p>
            <a:pPr eaLnBrk="1" hangingPunct="1"/>
            <a:r>
              <a:rPr lang="en-US" altLang="en-US" sz="2800" dirty="0"/>
              <a:t>What a conservation easement is &amp; isn’t</a:t>
            </a:r>
          </a:p>
          <a:p>
            <a:pPr eaLnBrk="1" hangingPunct="1"/>
            <a:r>
              <a:rPr lang="en-US" altLang="en-US" sz="2800" dirty="0"/>
              <a:t>Why landowners conserve their land</a:t>
            </a:r>
          </a:p>
          <a:p>
            <a:pPr eaLnBrk="1" hangingPunct="1"/>
            <a:r>
              <a:rPr lang="en-US" altLang="en-US" sz="2800" dirty="0"/>
              <a:t>How the community benefits</a:t>
            </a:r>
          </a:p>
          <a:p>
            <a:pPr eaLnBrk="1" hangingPunct="1"/>
            <a:r>
              <a:rPr lang="en-US" altLang="en-US" sz="2800" dirty="0"/>
              <a:t>Conservation easement stewardship and partnership</a:t>
            </a:r>
          </a:p>
          <a:p>
            <a:pPr eaLnBrk="1" hangingPunct="1"/>
            <a:r>
              <a:rPr lang="en-US" altLang="en-US" sz="2800" dirty="0"/>
              <a:t>Local success stories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27700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46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733800" cy="5222875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Monitor</a:t>
            </a:r>
            <a:r>
              <a:rPr lang="en-US" sz="2800" dirty="0"/>
              <a:t> conservation values in perpetuity</a:t>
            </a:r>
          </a:p>
          <a:p>
            <a:pPr>
              <a:defRPr/>
            </a:pPr>
            <a:r>
              <a:rPr lang="en-US" sz="2800" b="1" dirty="0"/>
              <a:t>Connect</a:t>
            </a:r>
            <a:r>
              <a:rPr lang="en-US" sz="2800" dirty="0"/>
              <a:t> landowners to resource and policy information</a:t>
            </a:r>
          </a:p>
          <a:p>
            <a:pPr>
              <a:defRPr/>
            </a:pPr>
            <a:r>
              <a:rPr lang="en-US" sz="2800" b="1" dirty="0"/>
              <a:t>Consultation</a:t>
            </a:r>
            <a:r>
              <a:rPr lang="en-US" sz="2800" dirty="0"/>
              <a:t> on management issues</a:t>
            </a:r>
          </a:p>
          <a:p>
            <a:pPr>
              <a:defRPr/>
            </a:pPr>
            <a:r>
              <a:rPr lang="en-US" sz="2800" dirty="0"/>
              <a:t>Cost share </a:t>
            </a:r>
            <a:r>
              <a:rPr lang="en-US" sz="2800" b="1" dirty="0"/>
              <a:t>funding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sz="4000" dirty="0"/>
          </a:p>
          <a:p>
            <a:pPr marL="0" indent="0">
              <a:buFontTx/>
              <a:buNone/>
              <a:defRPr/>
            </a:pPr>
            <a:endParaRPr lang="en-US" sz="4000" dirty="0"/>
          </a:p>
          <a:p>
            <a:pPr marL="0" indent="0">
              <a:buFontTx/>
              <a:buNone/>
              <a:defRPr/>
            </a:pPr>
            <a:endParaRPr lang="en-US" sz="4000" dirty="0"/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81688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981200"/>
            <a:ext cx="4809257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of Conserved Land</a:t>
            </a:r>
          </a:p>
        </p:txBody>
      </p:sp>
    </p:spTree>
    <p:extLst>
      <p:ext uri="{BB962C8B-B14F-4D97-AF65-F5344CB8AC3E}">
        <p14:creationId xmlns:p14="http://schemas.microsoft.com/office/powerpoint/2010/main" val="415990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from Big Sky: </a:t>
            </a:r>
            <a:r>
              <a:rPr lang="en-US" dirty="0" err="1"/>
              <a:t>Pessl</a:t>
            </a:r>
            <a:r>
              <a:rPr lang="en-US" dirty="0"/>
              <a:t> Family 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:\Photos\Lands Photos\GVLT - Pessl Family - YouTube Cov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71599"/>
            <a:ext cx="94488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0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30" y="501223"/>
            <a:ext cx="2438370" cy="5905500"/>
          </a:xfrm>
        </p:spPr>
        <p:txBody>
          <a:bodyPr>
            <a:normAutofit fontScale="92500"/>
          </a:bodyPr>
          <a:lstStyle/>
          <a:p>
            <a:r>
              <a:rPr lang="en-US" dirty="0"/>
              <a:t>170 acre open-space area for wildlife, scenic views</a:t>
            </a:r>
          </a:p>
          <a:p>
            <a:r>
              <a:rPr lang="en-US" dirty="0"/>
              <a:t>20-acre building area</a:t>
            </a:r>
          </a:p>
          <a:p>
            <a:r>
              <a:rPr lang="en-US" dirty="0"/>
              <a:t>Trails, timber </a:t>
            </a:r>
            <a:r>
              <a:rPr lang="en-US" dirty="0" err="1"/>
              <a:t>mgmt</a:t>
            </a:r>
            <a:r>
              <a:rPr lang="en-US" dirty="0"/>
              <a:t> allowed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0273"/>
            <a:ext cx="6477031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5388" y="2819400"/>
            <a:ext cx="189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Residential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Building Area</a:t>
            </a:r>
          </a:p>
        </p:txBody>
      </p:sp>
    </p:spTree>
    <p:extLst>
      <p:ext uri="{BB962C8B-B14F-4D97-AF65-F5344CB8AC3E}">
        <p14:creationId xmlns:p14="http://schemas.microsoft.com/office/powerpoint/2010/main" val="184166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Examples from Big Sky: Summit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P:\1 Lands\1 Completed Projects\Summit View - 032\Monitoring\2008\2008 Summit View Monitor Photos\032-20080710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6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79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381000"/>
            <a:ext cx="3276600" cy="6248400"/>
          </a:xfrm>
        </p:spPr>
        <p:txBody>
          <a:bodyPr>
            <a:normAutofit/>
          </a:bodyPr>
          <a:lstStyle/>
          <a:p>
            <a:r>
              <a:rPr lang="en-US" dirty="0"/>
              <a:t>368-acres</a:t>
            </a:r>
          </a:p>
          <a:p>
            <a:r>
              <a:rPr lang="en-US" dirty="0"/>
              <a:t>No divisions</a:t>
            </a:r>
          </a:p>
          <a:p>
            <a:r>
              <a:rPr lang="en-US" dirty="0"/>
              <a:t>No structures except for recreation</a:t>
            </a:r>
          </a:p>
          <a:p>
            <a:r>
              <a:rPr lang="en-US" dirty="0"/>
              <a:t>Habitat restoration allowed</a:t>
            </a:r>
          </a:p>
          <a:p>
            <a:r>
              <a:rPr lang="en-US" dirty="0"/>
              <a:t>Trails allowed</a:t>
            </a:r>
          </a:p>
          <a:p>
            <a:endParaRPr lang="en-US" dirty="0"/>
          </a:p>
        </p:txBody>
      </p:sp>
      <p:pic>
        <p:nvPicPr>
          <p:cNvPr id="8194" name="Picture 2" descr="P:\1 Lands\1 Completed Projects\Summit View - 032\Monitoring\2008\2008 Summit View Monitor Photos\032-20080710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6"/>
            <a:ext cx="5194300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2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Easements customized</a:t>
            </a:r>
          </a:p>
          <a:p>
            <a:r>
              <a:rPr lang="en-US" dirty="0"/>
              <a:t>Public benefits: wildlife, open space</a:t>
            </a:r>
          </a:p>
          <a:p>
            <a:r>
              <a:rPr lang="en-US" dirty="0"/>
              <a:t>Personal benefits: tax deductions, peace of mind</a:t>
            </a:r>
          </a:p>
          <a:p>
            <a:r>
              <a:rPr lang="en-US" dirty="0"/>
              <a:t>GVLT can help design a plan that works for your land and for you</a:t>
            </a:r>
          </a:p>
        </p:txBody>
      </p:sp>
      <p:pic>
        <p:nvPicPr>
          <p:cNvPr id="9218" name="Picture 2" descr="P:\Photos\Lands Photos\YRP1 CREDIT Yellowstone Ranch Preser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2" b="17647"/>
          <a:stretch/>
        </p:blipFill>
        <p:spPr bwMode="auto">
          <a:xfrm>
            <a:off x="457200" y="4668371"/>
            <a:ext cx="8382000" cy="23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81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Photos\Trails Photos\BurkePark\Rob Wilke CREDIT\P101099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4230024"/>
            <a:ext cx="4414837" cy="25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data:image/jpeg;base64,/9j/4AAQSkZJRgABAQAAAQABAAD/2wCEAAkGBhQSERUUEhQWFRUWFxkaGBgYGRsdHBsZGBoXGxgaHBscGyYgGB0jGh0bIC8gIycpLCwtFx8xNTAqNSYtLCkBCQoKDgwOGg8PGiwkHyQpLCwsLCwsLCwsLCwsLCwsLCwsLCwsLCwsLCwsLCwsLCwsLCwsLCwsLCwsLCwsLCwsLP/AABEIALcBEwMBIgACEQEDEQH/xAAbAAACAgMBAAAAAAAAAAAAAAAEBQMGAAECB//EAEYQAAIBAgQEAwUECAQEBgMBAAECEQMhAAQSMQUiQVETYXEGMoGR8EKhscEHFCNSYnLR8SQzguEWorLCFUNTY5LSRFSTNP/EABgBAQEBAQEAAAAAAAAAAAAAAAEAAgME/8QAJREBAQACAgIDAQACAwEAAAAAAAECESExEkEDE1FhInFSgZEE/9oADAMBAAIRAxEAPwAfhVJmNZ21GnSAOkEbBS0EEyRqJMXHaJMxePTK0wYWNTDmgr0kkbid4NpE2xM2ZnLEU1JBLSGB7kmCQDB3E9B5HAj0i9VV7EK1rq6raSCNJKkEd9HfbnxZaPYx64H7SqSpYXsCZAOmSDtYrP8AMdgDjaV+eOeaZ1G4FgLiRMi4Yg7gN1xutVSqdI1cgIm41Ry2BG8XmOvndXmsyN1qEbamtrMMNNzMtMHvYbica1wN8nj59XddRnWq02VYE6ucQCLkwQASLBhexwJmKj5ZgaQNZZNgCXWCBNyS0Le4Nr9pFpag6lCNdSkDJEqhUly5UmLg8vkR54aUlCligI1850nUvMASSWYEQWvBM76b3zvZAUMsabNUJFR6gVSxqTphvszTWFkTabDr0KObRVK6CIYhw11HKSRKnlmZnTcE4LOXe5ZVdtydMNpFhpFiLD49O2JPA5SqHmBESAOUDaT9qCb9okbHDrhb5YWRgFSrojmZZ1E7DYqCAD10jfracY8mhiHI94oVFpOn7Xp+cYjfNaGlULG4MEGEmSbbiPXfzx3msnSMagXBIMrAKr9ltQNyd43Pe2DkudCNpAdS0mQCrdOpiAet9/jiU5EmJU8plTYaSptJkCCLXE995xNw3KyxKg6pBv37nkOmbWI+0DifiDtDRGpRIMTJJEMb6SAflsImzxRuldXLlJYGFDGe++n4kb97euCKtUyCvNKHe5mSSSR5iItPTG8tlyzFaoTS7cpA03JF1AaRv3vpPcnDL9TUsIJYQREbARLExLSd7kc5nfF5LRZQ4iANIJ1EdSCN2v8AuzIHqI+HT1p1t4gvE2uCIBaRMCR6T33wXVRRWLbBReQsfPTJmRacCrSDBVJUWhiYFzzASosbgyvUHG5WbAy8Kh2aoxKRYzN+/mI1D44ylBoqFgAu8FrmzkbRB2A/DDHxU1qHIaAp6R0gATNz57npjqpQF9OqBMqAQCXZrkRNli+3KO985Zbaxmg1VGU6SpJSALSDaOg6327nAWayjs4SYXczF72HpaSe2DHYU4EmLm5Lk6Y2jboN/TAiVy56gauYtYmCCFA2AiJHkZ7YxbtuRKxCKSrazMaxHpE72vfzgeasrqdQAIBEzteT+Nr9umG6IANSW1ATvIJj47A/LAOcp+IJ1mxMz3AkA3tFz8PlJJl6Ommw6lzYXtvHzPS3wxKtMnVtGok9DEbD7h6jCjL5gmowAY+6636adjfqBHw88MHzaU1ZiwXTpJk9ADHrzWt2w38A6lW8OFQ3uSDtcnf7sD1eN0SxR6qSp5hJ1SDMi0b/ABxT+Je1ZZCKWoDbU3vMem2wAv8AADrirjXNlJnt6415THi1jxyy5xj1mlxjLD/zVEs1gT5R6nEg9osuwhqq2Ei+/f5Y8vpcSdLOCfXf5/1nDChnVfZr9jY/0P1bGu+nC55Y3mLxS49RJYmqgBbcm+kWBt07Hz6YJT2iyy7VE6/AnFDJP19W/E4zV9fX4fPEPtq9D2ky9pqifjv1G2MX2jy5F6qxv16/kMUTX9fX9hjNf19fjiX216NS9pcsJmslul+v9cD1PaXLGB4q2YmfTptviga/r6/ucZq+vr8Ma8mfNf8A/jSh0MjvP+2MxQJ+onG8PnR5HORq1CgEwZB0CIUbiF3WFvIPWB70E7hdULqGgrUMnSQPdAMtA2EgdOwwHSoViv7VEBZoqcxJIUEJENGkRtEjcRqt1kXqLTSnpHvaU0hTK6SxO5JtuCTIIjrjzvamr0W16ElSQCQbEapIiJAnpf02xDnEDlaZsti4gbAGCLCxmDeL/KTiGZNDmpAFgByzcWchzq96ADHpfoSRwTgrOPG5Cw5hqgmSAoUxM6WkAwYHnMvlehpBRyzKA1LTUaoQakEGVUnTETJG0gxY4LzWQ0WVGVHaSC3uke6OwESrD13thrlWhJqUqU6iXlQVk9R01E3EAGZ+O+H5aSxQF7g8zgjSwECZgn+E7QLrOGCkyZhWKkmpTfUwCkW5QTBIN5JEkGw64Mp5weGQVIQiRfp7wHW0SJ8omRifP8MDKGEaixLBdQYGwIIkQYjbywOuV0KUqkkqQAVHeSFJO5mw3nXh47q/00ucVUVSqy0jcxAPvGet9MmJkyRjurn2MBSi+8CwgkOLc3ukypF1A33wseqzsf2Y31oYUwosAQQBuZJ6SLYc5POrcaZMbzt5iIEbjvbc4Nb5NukeRzFekwKEdS+oWedt2ie0d+u+Dc/WWoyiHQ8wKkgqdYB37ahEmPKYxBkeDBncOVVWJN5MA9gbAQJj0N5xLWSlRICNrADGobQOvXqewPU9zikqtcVKDrAChhMJp3A+0O6wPTf5GZSstOahZlO2kRvAg2kx2PltiJcgRTDahEsQdUm4MEQLSAAR06XmZKWVLBYaWA3KAi9rnrfqPjGLja9IEywdSCNQVoMbs0HYL1Fr7WPw3W4PYyHM3KxcgBre9YCd/wAMNRVVQAbBRzNBjy6SdtrGx745YI2lpm5BG8npIDW77YpbFZsDQWnTLIWbUDJYjlE7qD3O/LuBvvgJ8xUqO4WURNgIgEybnodMHb5zhxxHSdKKRpG5J69xB8yJHnhNVYg8x2soAmLkTJFpM/dcDBlTI7ekxpk1QVMWKCYE2ETebH/TcjAS3PIYWTC37SSRYgm3e0DGIWGkMGZSCSRYmJAXckkgnE9HLt9p3UATMmTMneSIPz9LjGPbfpsVgw91wABqWDuB0G/+2NavDUyNUAkdJkzH4jHHFcwqIdUeXY7wOkRHfvip8TqVKwBplgqimbSAQ4Z9+titjYTivPY/05yHFRTYlRqIDk/uqouBP2z0tbm3OEGbz1Ss3MSxJ+Z9PUnBxymhSTDFyRBkwFIPxvHly9cQjNLTBexaYU9J6n0Xy6lR3xyy+W71g74fDNb+T/xzWp6RDHlW3qftH52HkBgSrxKLU7eeBK+aLm5sNsR64xiYe67+U1wkJMEny/HHHj47y+zE7CPjfbAjVJ+OO+O504/JMcpybZXizLAmR2b8juPgcM6HEUb+E9jt8/yMeuKoRafOPuJP5fPElKsRubY7TL9eHP8A+f8A4rgU+vrf8Maj6/P/AH+WK7k+MFbBvgdj8DbDfL8WVve5T33H9R/zY28txs7FR9fW3447NIwPr+3pvjBcSII7g2+f0fTHdBoP1HpH5b4FjJ1RdLKAgGfr4HGYgauQSBsCep/IRjMYenj8MOMZpAgitU1BYMAiQAhJa8GDYi83xAuaUqNOlXAUrKsRpbUF6FTENI6kATsMNa5DU/stygsysGcNOkgSVJHn/De4uLluCqlElmJR7yWGlYEjlLEqxHmZiewGHZLQQsQ5AYoElVk7EadJ6MGja+w6SzFMurFoWALwVKySWIKlCNUQbkyZ7bj0j4VLQXp6ydchiAzQSySDPQ3Hy7zpVBqGS7qV5tQELYgmSLg2v5euKaXI/KZaSyoUJ0gglNPMW7SJkFgdjedtjafCaKv4ZLU6rNNNQQCwuVETDRse8ExvgHL5wyQvOqActWbCGKiwJZQI8xjVXh4rFqtRVUwPDdLgEqwcOJO67EgG++2NRmpEyVVqT1GqGoCSA+mGGmVYRp5gW+w1h0wK+ZRnWnpANQWWSIFi0j7JG9z0GxAkzPcVK07VajgBQaQ5ptv4hEnbY3veJgwZSp4lN2VVbW5iBBOluYmwMkiL2+ZwUxunTsdaad9YO0yDvMAbHePkcaq1BDFaZYAanK3gSWi5tI6fIG2Is6GVlHvsSbONUAXnlPK1jtBM7dMbGUATSAQCJRg32hIkggEQ0m0zGDa0JZ6hYCRoAID9jMQFIhgV7x1xulVqD3mWATB0qPUmLDsRHTHa1H1EiHAMBQCObra9/wDa+OVzik86smn7TRpvFgZInexja+FNbMAjRHTVPcx5i1h/Qyoz/tPUWp4OXjxJ5mkMFMAW3g6d/gLnabjfGUpkLSAeqQbiISR1jeL2JthLRY0AhRVfxKihqpMhi7CQoBm1yZ64ZElrtnfeaugCy3oAJY+52F4wMXrzSnMKRVYBWVZHQSbDYwD1BxvKsEq1qdVdZlgh0sajI8xDTpECVIMXJ7RiCj7PVdIUuihQSNTbOGALCDsVVTvvjeltIr1y1ZTmCGoqWMLMhYLAXBkEj7+2OuHpVrGBmKg/Z6jY2IYqV9+/eexxPX4XLu5zFMGp42oEiP2ojbVNp+MDteThuWSg7t49KGCgDUoI0gA/a6kYkhbhhVgr5xlY7AyJGxuXj59sdZXi9XJVfDzEvSY2YyYI9dmHVesSMc5jIePUqftUAgAKND6qaAMSomVIaTO9jjnxTVKFmVqFQOXQwdNJICmRdX7dbjEjbjnCRVp+LSlgFYwp3BHvJaZsBEjb51nN5pQzI5AXw0MySf2YXUT6Q48yB1ODOD8XfKadRL0Hk9JXnZJIneR6HyOD/aPhFLwjmqCI5CsxlQyspOrUFNpDDUd/tWk44Z4bdsMtKVxSuWILgpTA2G7NuVWf3SdJbYaTuYBTZrOFzewFgBsANgB23+ZJkkk95us1RizsWY7kkkn1J3xzRyWo7GBczYR6nv09cE8Z03d+0Nare3l+An78dpSiC5idl6mdj/CD3+QODamUCjUo1sQSSRy+ZUEc0dQdo2IuAWotMwxPoZJxqWC7SUaxbXNoWwGwv9b3wGikmB1wXmKJRngGCT8pkfdhtwj2XqVAai6RAAEsPeIuYE7XPrGNbkjN54JszC6VW8DfuZufS0DyAwOaZO5xeF9iFhQzE6RBiw3Mkk374bZPgNCmARSWT1eTG17zGMea088yfCalT/Lpu/opI+e2HWW9lK/2ytMfxGT8hOPRA4ghRtJj5gH53wupZcs2tvh5mIH3/jg8qtSzlVsx7P1qILo4MCWgwY9NiPLA+W4uD74j+Jf6f0I9MWrPMFRzVIRSlSASATCNAE7nbHnNIaRvN8dZndcvPl8ONvC2pWBEhxH80fdIj5YzCfLcRCqAaYMddWMw+UY+nP8AF5qZiBSULr1qVLTDCSTzNPv2B1GDczfeCgocHLvde4BBD6lIAOo6SHKkNuROCM1ldZ5UM3XUZkkFrTHmeu+JqFHnDnSrokM8++AE1kjc6QImfdU2tjk7gzlRUphAWW41QDN/dM3keY6hdsFUkhdDzp1AAtbVoF7FjtaIIMDYRcnLuBq2jUNy1tQYkDoALGLdTjrM8UVxB0EKsiP3lg3IsbWmevndTuhR1XDAhgYm/LsTMkWt1B69MR08uCOUWvO/Uxttcz2O+OP/ABDSm6hNo6iSSSPL03k4iq1yunQzADSQSRYdr79toxbWktPJ/s9YI1sSEBHMAu8ER2s1j8owTRztdhTKBFpwCNV3OuCI0gaYuu5gbg4hyGYFTUWAmRTXcLqZl1wTYTE/DE1PNaniSexsAiHcAd7RMdttsO4NVIzsCuwFvcIkENMwwgqRA96drEnHddqcAli+k2BsSRaIEf0O+2O89mhpmQAASBsSOSyqff6DrgFs4A4dtTuNgDCjUDIkm20bGcS0YZeAdTGGAJkXgSJuR5xzduwwv4r7RBZQHVUYcigA7n7Y+x0N942F8L+I8b5LakY+6LEE+cQSdjPe1sb4Lwjw+Zzqc7k9JiRPc/7YcZtXggSqPDMsJcn9tMw6FTDrBOlmI5upveIwxo5O1U1A1CnqWoVkctVTzMhvCm8eoidIOCM1wlfFNXXoUj9qBAVxIImDa4B87dcKuJ55sw6pSkiYC+Z6n+nTHTodhqtZq7hKSQo2X/uYnr5nvgxuAUqQmvV32VAJPcSZ/DDlaVPK0Sf3RzGbs1gB88K+G8O/Wtbuza9YspFwQSLEHaOmA7BtWyw5Rl3PWTVKnbsJAxNSyeXq2pvUoudvEIZDHTVYj4kDDFfZWlHvVPmt/P3cB8U4FTp0yyu2u0KzL+9DQIEiJtiW4X53JVaDAvyxGlhMBhEdirevzOGuSFOumlVSnVALFQoAqwp0/wAsGGKi1p8gTwTMDMU2oVYcqtp6pIBUn+G1+x/hGEXEci2XqgaiRujdbRY9mW3wIOJfyjaafsnpalDqFD6oJLfYRR1UGJI3JnBGTztXJEBwTQqQGG4RyOYCdj26HbcYI4Zn6ddgaiqK42eBzgdux3kDvI6gNqtBXVlcAgyCD2IH18PLD2OnWYylOpR1U4NOJAA6g77Tb7sKWrSNhO/kOhgen3YHo5ipw+p1qZdiBc7E9D2a9m2I3wz47lFemmYowU2MWF9jHQ6hB9ccssW5UGdrAIqm7Eox7hdACx2viQOsJHvXjsJsPxNt7nAeYcGoEsbICTv7gME9AJMDHWUksVaYLiD20xFx0bb5dsYpip8UyD1axXvUMwLwGYFrdlAOLPwiEpLSUAmTPkCYv594tvHkl4jTtXYz79Qb9NdIx8Wgf/LB/BCT4ktJVithMkBQ0erEmdr4t7a1qGFeuRpJveI9B9WxOkMJ2F5jsPP1/DC2jmNe8SCIEdZ6+WDzUMNtNh2sIBjvzX+GAO2rkiBbUL+l7ScE5aOnbeLk9QO3xwJSK6iTtcd97C3ngj9bITbv5WwhVP0h3FAtcS/rcCPL+2KjTrkxsD9bnFj9uaxIp6twT8ogfPf44q9Acwx1nTPVMb9PyxvGeEen443jl5Ovj/Vrz+WqeGocoz6iVuBq93TFwZj0944c06WjwcxpuoWQDurL+2tvdSPiT2xBxCohCkuDU1WIEElxyjaGkiYmT62wVptTgsQaSSVEqCQ0sAVMfZMkXvhrkEzuX8F1UVGK6m0gAEAFCVufs8wIny3Ax3lUMEjQbXBBUgtE6SNhEzyz6gwTqeT100JMlT4YYiA6gKYFuWREHroNwdx1oAquoEsra1EkSdRXfYyukTHU+uFAWR7xKqUAXQqahp06pLG8dYtfpbHeWzjik7QSQAVDQNuW/NI5oMgf+ZbDOrkm0Xsw5gSQoLzqMAdZB2JJDHAjVv8AKDMilmEACVKgDUoH2JJ38hYziInJ5keCEGnfVMBgGFQAkgdZLHt1tEY6oqoAFViLkv7pOpLlPgAZ6SBGwmFaDrUYsJBFuuxEKSoi62kAEfI47WqmokLNMOZ0gc1xYep1X7SMBGZi7qIgAKAYtAmCIt127HAeaollECYJBO9iZAmB1k9YHrjeZqFQylrrqEmRBHl5mGA8yMQfr3KS4uxVhAEBvQGQdImCdvPAQvBMkBVbxLsiqRMiCxIM/AC42w7YRJmLXv06/RwDkyxr1Cxkmkn3NAHr5eeJeI0h4FWP/Te87cpEHv22x3x6cslc47xfxT4dP3NrfaP9PLBHspl5qMx+wsD1efyDfPCFcW32Vpfsn6aqkfBVX/7HB7a6iD2oq8qJ0JZjH8Nh/wBX3Yrsi3cfW/1thv7UN+2XeAg3N7s/r2HyGFEi9r+eGqL5lWmnTYmSUQmep0CTO9/zxTeIOTVqFtw7CbbKSANuwxceHgeBSH8C/MCO+KZxL/OqD/3H/wCtovivQnaXg1fRXpnoTpb0flP3E/LFi9oeH66LR79PnWO6+8B6rqtioByL3nt5jb78eh14Y32aT8GH9D9Riiyeeq8EEHzBB9cWrgnEWro83ZNIPSQdUEdjK3Bt1kYqNOjpBE+6SPiCR+X34sfsf/5pN/cJv2Lf1388U7N6MeNVh+r1VJIJpsIaLnTIFrEztgngCCpkgGAIIff+Z/zxzxR5y9Ybjw3G/wDC35gY37Lx+qJ0ktc+TGT+GLJmE/EMyq1KrMAyeIQojZkBUT5j63xwapb3QATAAFrxtv8AUYfZrg9KSUqodZ5gYgHuNTXN5xGnAaUsvjpLa4sJBjSQBq6XHljn4ZfjXlj+q9xfS1UNIIEuYBIJBOk+7BJqCo29wg6TiP2fzYo0nIDEyylo6kEubbRYbmfjgz2jyq0VlakhCQrEhZLIoB2MhSXtck9N4g9nMxl6WWVnJnxNUlmXl1Kth1mN7WOwwY423RtkiTJZetVcaKLFiTEgLss/aIA5b4sWW9mqz01fSwIFlKx1kbtt5kYXjj9H9Y1PVq6DUYhTVqTBpLzAyD7w9Lntien7ZZU0gNdctJ3rVbqKtyTqj/LBva047T4nG/JQOVy1Q1/D8GqXMcpVQJiVg6oiLzPTFhb2QqBC1WUEDY07GLLqapvhLW/SBkhX1L4kCqp9+oRHhlSTLSTPniLiX6TqGginTD/tp/a62OjWGsfEsIEae1sU+H9V+W+lc/SDlKSohpuWfxCpBamdkBnSpJ6i5PfFNoC4nFh9tuPUs1UVqaIkFidClQZWmOpPVT8ziuLhuOuDjlbzTCT5/LGY2M4R1/DGYxqN7r0g5JfFVlVjEmdRAnVveSCCSDfvvc4n8NEOmGUToVhbeYH7wEhgL7gYGyGcFTxGXUyqz6RBmAdMj94TpMWmDtg2aauwB1DTPiNMW1wDpBYkKSLwb374562dicjm2KOqEMAVIJ6gQCDuCCzEgjpGIaufKgGFWWAIggGSSdiD0I9CsxfE65J1D6SKgMDl0rpVgXneeVlG8YMo5cFQqOAzIbkBr/ZYgEkkXm+43G2LVGwJyLFW006jAdY5tX2SdTDtMiZ+Ywoo8OCV9QlQiCQ9g1RiSwEna29tlFsW/wDV3oyW0sLgseUnsSvQCwt69cIqNRhTJqKjCqLACCdSgkCANXaQZ626tmuFLvlDSy41ISyltBQlTY3BXUwN7yINzbucNqNGnZdZpgqGJED3kB63DFoidwCLaZInBKasWVEWm3LOk7mIVjaQdrzFz3xvguXU+MxdgaVSopUgDlHuLqgywEqBJsQBvdmPsWmWe4XRK6QiMfttrDcrWMQZsQGm0k/xjB3EshR5ClNNI0vItblClTM7SZGwB74WHhDikYFIu4MSINpMSG32B23xDm0fSpDaQ5UbsSoAJKGWk2Mi4BiL9df9MtcWKfrWhAUAoCdRkg+LYd4I/eJN+2FubpTSqgf+m+3occ59vDzGuozHVRCartqIrQto5ZMjSLSDiOjxFKquqa70mYFlABjkMX6GbevljUPpThH3d/8AbFq9mB/h5/8Adbb+VLYqNK8D88Wz2UqzSqDs4Nv4lj/txmdt3os9pV/b/wChflNTCwm2GvtPaup7oPuZ/r44UEn++GrHpduGj/D0o38MfOSPyxVOKCK1Qf8AuMT8b4tXBR/hqP8AKfud8VTjBjMVJ6N/2jFehOw3imPz/L5YvqCVSeqobfyL/fHn1/zx6IqwFHUIg2/hGKHJRs60VagGwqVPvc/PDf2QI1VRP2VO/wDFhHmiDUcg7s527sT+GGns1WKCuxAOmkWv5MD53/rg9rXCw56qvhVRN9D9RvB/r92OvZXLrVyiI9tWpfMBzpkSI2J3thOnHHYFIpMG0qdM6gKiwYE30kaTbt3nDf2HY/q6D+Kxg/vCR5br8/LDQZVv0Y06ZZ0r1GNtwgAYDcbX0gmO142xPR9jTqqMKzkNpAAFl31FL8to5rzDWO+LXqMOpkm4MdjEqP4iN+g+WNAS2iwGmxG4WTAEWGq4B7D56tt7c5x0orfoyR1ZTULaagIt0CARAayAQALExvjVT9FgZlivsqjSFHKBpsSDaSJjyNsXnJhRTkiQ5LQRaDtA68oG83wVTJuQACZAAAhVH4CZ9SflLbzrO/oXDATmYAtCoCLf6pYz1JOOn/QmpUKM0VEAEeHJMf6habx3M9o9JKgECRYX2+A+f4YkXL6tr41IzbXlw/QVRn//AFt//Mf/AGxIP0F5f/8Abc+Whd/nbHpLUQDBj4Y14YONaG3m6/oOy43zVU+iqPyOJh+hTJAA+NVJHmsHp+73vvj0AUhtb7sRVqiLuRqvYbn5fji0t1Tk/RVkQBZj5lmv8rYzDSr7RgEj9kvkzNI9dsZi4XKnCuCEC31GSApAJnVEAcraiski8Tvu5y2eKHSQgkDlF9IFgCdxMm8H4da5lskSW0hhIcDSykmCJfSpIFhZT0Jnph5l3J0qWMmLoO1pJ6xJ69+2PNi7U2q1w2nVcjSZNo8SVO9hAIk9ZHfAlGmlOpBEEKGNhpDTG20gGLG8b4wZamko2/NEyDzCOu5LEmST+QHzLO451gkkhhYCJXSWF9UHrYyexw3gTkw4joCn7TFgpMwASApgTAECTG5HfC5MoS5GkhafY/ZI5eljtc72jtiGnz5imsjwyGZiNv2dgsdQAwN7G3axVFUqszUaep1JuYUjRufdPXYRsQdtzunqBK2ZqUczIhlIHMqxpkEQR0nTMxHu2OCuE0v8XmXY3Xw6gVmO7AqFiBzalFwOgiZwFxBTTZmZXbQ0vBkAQSQJvp9fPeMLOF50HMEajpekpNxJVG2IBsbwVEE3tjcrNi8pmYswkMCBI98kap/G/kDgfiLhXVFIMTBJuLdSdt3j/V2BxAutiAQSTDCo0wCpAVo2iQPh3ucDcVzZKPWIGkQCPtAqJABncsbWO42thCqZzK+Jmaqk6v2IZQjXDa1YRqspO8bCcQcPraa5QAAklXBYsSrqQzhvdENBMAT6DDXwjSdK1aecMtRyLCo4RxJGy6Sq2mI+YVXhjs1Sm50JTBAEQmhl5CCDupjcmfxm4rAMC4vbff5Yf+yWc01WT/1FMT++tx9wI+OB+IcIlPFpMKmkAVtINmj317jv2MnrGFVGsVIZTBB1AjuIIPwxm8VvuLJ7X0f8pwJjUp+IDD/pOK5p88XCtUXO5ZtNni4/ccGR6KYMeRI3GKc1jBGkzBHXrIPbDRj+LtwKp/hqX+v7nc/XwxWuPHTmKp8wfjpXFi9nj/haXq3/AFHFc9oV/wAQ46Qp/wCRY+/FehOwlKkXZQN2IAiNyY2xf+JVQiu9uVSflZfjtiq+zPDy1TxSIWnsf4+kem/wHfBHtRxIH9ml781+o2Avv3+GKcG81XQvX+/TDfgNJiK0U2qKUCwG0nmdDAY9YBtgThnD3rNpE6QZYnoP6xh/rID/AKu4ppQlSDBDGQWNRdMx01d1tghqHheWmoTpqFAjSK6AlWjl0PE7+m3WcOfYC+WpDp4t/wDluPT8sLlzxpU2eoFNSrGlEJIK6QFibgcxJnuB5Ya+yOVKUUXTPNqsYiwidybqLjvsMNZXjP8AENNkXUZhQPMKWNyLRuZvPe+Iq+YVR4csXqzrPUIbMwAG591QBYkdFJwjXiBTVpDPWuSigcpAAUudRAEm23XTckltwyiFUlzd7ln94nczeABYBbxG+NduYyrndUEqRAJA07WI3Jjqe4EHfHYziKg94nlG3URPxNz8sCNUDA9jA367tt0ifX8ZUqh2m0LbcAT8ewi/niQ6lnBtpMm5kbTFvrtjk5oMevfAwzAvJjqQY6dPrfGJmhPWfKfl9eeNMjBmR2xo5kdPr4YWZzja0x7pdyYAH5kiFGIv/ElpjWzaqhBnoonoAdvxO5whNxLjXh8oux6Dp69sJ6+YasJUaZEaut94nt3wJxb2iFNJJkteJ+UxsAMJeH5+vmGhWNNYsYt6Az8sRWnL8BpBQPCDeZEk/E74zElPJsAB41TbqFP3xjMZ8mtKZlUppUAl0YWLgEBpE6ULe6bTIN/Q4e0q6nWVlyQwWAJIO5DWAJgRO18IMj4niB6IDgKJjTHugT3P2hBH71haTKmh6cFWG+mDcB5b3hBiCw0gRG+1uMdKa0MzUKKVQGbczCQVY7aZsAJAkTHyGr5qpWYKrq6glXCKLECT7zMSVi726ixnCvM8baoy0Mu3XSXIJJIPeJtEk+ViZwDTqvlaEj/MzBVVpkSCGDQQQbgAFYuZUA23byDtaioy1ZIUMLCwKcq7/Z0yTfafO7bN59VCtSpsyggWZGPOTIaH5gbGWgjXM9MC5HhRNEMzCGBHOSbcwm2w0k9DPU2k7yao8U3VajCBI0klYPMZgQ224srbTixWQfN0GLKoVlvFyBr0h9JsW5Qbcwk9sLoIzFCqSRPi020xqZ1XXcAgFSVte+mbdTa3hpWCkaAhgtaWLQAJ2NTSRMGwJPeFHHs9SpVh4at+zei50zpFzK+Z0xFwT4hOELDxDKVkuIOqC2piGRJ0nmJi4N/Ob2sv465VUpGQjMWJBmFpwxEgDppMTCk7XtZyqJSLVQGdyQxMm5mFBjZRN/U9cVlsylXOO6q2mWRVdgF0KKbPJP8AF4a2vCkHydDabMVzTy96a6yNtRZRJJiDYAsFS1theMJuN8HOX0Uaz6qR/wAivPuww1KwFoMEgx1kdQHnFqxarTUW0NrN5kJzamHTm8ICN56xGDMzTD0SlZdauIYC68swEjmWDBmPeEi5wqVVaGaqK7BUCogFmfTPiAnU0AyYEx0sfQLinCkdDXy10k66Y3RusD/t+I6jHSUxSY5euxNIkDxAI5tAIV7fZBm1u0gEAvKZrRXLAMiomqoSOaoFTkJP2gZ+MEz2mldyWeakwemYMeoIPQjqPXywzr1KOZ5pFCrABm6NAAF91Owk/M4H4nl0aaiAU5IlSRpbWGIZGFpsQynY/EYL4JlqlGprNJ2VkIBUr1IIIM3AjA1s54GhTLqrC/N97eY2iTt1GFXE8pTbNMaz+GulWEj3iIUgN0Iifjhp+uk//j1v/knXf7Rx1+uvEDLVdv309J3+pws7Js57SAKKeXGlQPe/GP6m+FuR4a1Z9KyTuzdBvJP1fE1D2drkhdETG7LZbXgGY84w0o5oaBSy4vUmHJAL1FYF0NuUlCNJnqB1OBrejHJ5inSqJl0j7UyRdosNruTFuxHkMD8ZytFD4rBlc2hDpLnaDG4I3OAaubp1KbrVA0IAabKxZtZJ5NRszCZtaB2NpqGVq1XR3IZ3IQE7ICDBMC7W1H4zht0yJ4VwitWrGV1OUuTMIPsqsbWO94+/Fmy/Aq1CkqeItJNR1CnOpwbn9pUvMi1gQJxNw3hWXWiqGsSHYEkFizyYh9N9JM7wBJA3uTwqvS0inlg4sCHebjUwI1FZkadpsCvcYILUmRyIpoPDSNXNcm+oySWa7MepMnBNPKbgjzjpvG3XacGODP2Ol5uJ+G0dOuI6mXIBJ2JA9QbHfyk43WQASI08xMkdiT19IONpT5Ygn1tJ/vjniOfFAkuO1r2kj/f78Lm9pQ1cUyp0sNwJmOgPabT+BwSqwyoGQS2lb777difev12xmaz6Kk+JCLEmD16T3PlJwpz/ABOJAAHQKLk7wAOg2wDU4XUqECqxUA6tAG0nrB5fvMnfGg74nx/Vpp0vcBliBLd+xM/RjCXijZlm0lGHW/pYz6YZVMx+rVYpUtTOLAT12AvtOMpZmuarJmAGYgRTW4Xc80WB264trRFk/Z167lWc8oBIG5ntv84OL5w7gy0qPLIIWwYCR9HBvs+i0qc1VQTeVj4fdgjP5lWgRAP3xfBaYCoq5Ek/h3/DGYkXPheXSbeWNYGtqRkgy1WOX06goWWjTAI0gC4Ijqb8uI8zxQ1HYEL7xsFHvISeWSfiAZF+kxo0DRGlQywCkzJ+0wiRzHVqAHmAJwveppqMKShQO5JJgMdV/eBkHvHS+OG5pvXKxCkpIWmpVhqJCqsTtcEjVEE//E4QPQapmaQ1aiieIqw0gux928TMAibFT0xFxPiVTYALqAHKIYGL2mCI2uNzhhwTOGnRbM1BEDkDbFtl0rO496B2EzE4d8DR1SZzpAaREx00CQsyQb7fPeMZxStddQ0zIcggaUNg4ggqwiR1AB6CCky3GKlIM8oAOcKF5ec2IEjlmIB2O/Q464Z7YFkY6VdwrmoNOltR2v2iFttG18PnF403zNWjUEagyioJIMsLgaiQJLTDapvB3vKz2tq6cu4eCYWHWIbSwKGNwYlT0FuhGEWYzhpO1IJqDAEFhqgEWgkwI28ziUcT8XLVkCoDoJMKqmSQCNvoxFxi8x4rZUctFQsJJ00oNuYjm6A6YLA9dPSRhdwKkHYvIhjywRZSdZEbkgaVJP7g7YA4NWfMoCi0wy0vDUkdSI1G1yLR6HDzJcKr0lAWoBCxtIkksxuepMR288alGg1DOI75p3aYVqSktEQup2PW50iTaUwTnvamkgKFlqNqVmuRIEGABtqeIHmTaML29kKxUhqqEsWJOmCxcsxLQ0NcmJ22xzT9hqitIqpFjpAIFpA2Pb+uHlahtkKmWNDwqrLUZx+1vHM1y0iyw0abiIBxUxVSk5y7VZQlTSrrdl0EkK0bgHdR3kdsWLMey9VlCk0QJn3SPhHp9dh63sRUezmibdRU8uoafvtg/wAvw8B2yBQJSjUhq63IACwOawBgAwsR0GC+JVvBy7FAF0gAWiNRAmPjgjIeylZUCnMsAPsoBAHqwJ/vgpvZkkEGvUIO86YPe2iD/vjQVupnqodkWo7jW4QrpLQKamx2YAnadpiJwTNTx8vrqPzghlB0jxFQFY0xuwk9zOHaeyijTFSoNMxBA0zubJacbb2XJYHx6xIuLix2kctvXEtqmuTqaw1PUHpVmTV10VOdG/iUEtI2IfzxImRFKmxrQq8jhVNxUVnjSf5Tpj77Ti0f8MsYjM14/m7/AA+oxun7IpqVnqVammdOsggExeNP9cR2q9R7itXUmSdFIQYm9+kn0n0w0y3FvDZgA5bl0rE6ZB8RifM7LOxPe7L/AIOowbWYdSTv2k2+GOst7LUqfKLTG8naY3Pmdu+OeUyvRlntnDOJsgNNqZAuVCss7yTBnaQ0x6wYw64bXBsq1JWx5b3vAAPa8DuD1xBlciaclGid7f1ON08sVnS0TEkCCd7kzM3N9zhkyV0ctWCzoVp0k/ZkSN/e3xB/4gahUNyilpYbNLMsCwsIGodfe2wtNIgs2q7KATBkhdUDfzP1GCXoFaXKSW6XjcifPacOr7HBdxXNUmfVVXUVIF7wQTdugO0Ad8YnFRVJWkoty7fiQDbyH++JMlw0VTpYA6SPTmFiD6C9zizZDhVNQAFAXYR9ffhgpFw/2dAfUVJY21QBHp2EepwRxmglJegnYEmCfOOmJ+LcXWgdP4eeKH7YZo1DqNU9gkwJnb6OHY0s/CMuqHxNQiPe7L+PzOAvbDMItMNTeGdhziNupn064WZHPs2XFFqTNA3Wenc7fftgXJ+z5rQtVwqg+6sTA6TMDD2uj2jmFp01RGq+7sRLdI9PjG+GuRy+zMrT5nbzjocZkchTTuSbklpOGVOovfCHQI7D5YzGFR2+/GsCeS8RV9BUc2uIPTnlt73Bm84hZChCmCQ1iCbo43O8dOkXsLWMzRIQqp5pIBlQBNxH7gWInfaO2IMxUiAul3cQO7G+osNgDBIB6Ra0nzuwetQ1sS8sXssdVBAheswLes7C7bjlBQKa0gabg86i4UCyqImWIEkjeIjtDR4foeGWS6QhSAVA3B2G0jrvY9BLxWiSysbo4MlTphjAJmCSDv2vBxm38Mhd+sDlBBgg6wf9PWSRcqDNoGCspw8X0xLEC0D3SSTba8RIsR1wqp5jWzlQNIIBuZtvB6Sb/wCkYs3Cc4kG6xdrwTIAtPTtHpaBjGTchdUyc1H6vTXSoA96dgB1BBIPa3lhflxJeiF5THMx7zJJJmzTcbX88OM5xYE/rNIBmRo0bSp0yQPgd+hOxwFX4xSGYfS6qKmXYncDWVkRtchpnrJ8sagM/YDLgZbVAksR5kKY/GcWlB2xWvZjilJaCIm4W4tPX7p9cNF40kGLwdpHpj1RwsDZHMOafimpXaqEctTg6NUGFClOhiNO8HfErZGqf1VWq1gdMVirsJ00ySTBgEuRffBD8dXSDpMGfPaZ6Yw8eESFn44djVbr5Woc0oWpUFE0wXEn3qbAKA266gx1Rc6PXBnGKrihUNKTU0Np/mgxHc4Cp+0W40XHcjtP16Y1U9pAJ5NuzDzn0NsW1otqUK0VTRNYK9FVXW9QnxC8F4Y6lhO0C/SJw94bkfDEkksRc66hG9oDu0dOuAjx+BOj752+H5Y4f2mWDKxEb/2xbWq44/lqtSqmj3Qj9KmnUSsElHQi3r1tgVMlU006dZajgZcKDrYgVpOouwYE2gBoNhgzM8eKidAI6XO39b4ypx5tKsEBBgee22++La0GzHDtSUUqq7laaCpUViXYqBIDFhEmTqub2jfHVThmrMO9WmKlPlCrCkwFA94uCL7ggzG98Tv7QyAQoiJI2I6fXpiU8ZJ+yvXY38rTt54tnVBmhmaderVpxpqnQQxkIFC+HVAPYalKjeFxHV4NW/V3oghvFq1GdmYgshstwDcwrH8pwZT4+WFguoe8sGRHa9/740vH2aNADT63ETIP2rTg3FqhqvDsw/6u5ISrRoi5Mg1ZQMrRujqGB7SD0w39n8o1LLUkezBebY8zEsb7bk7YDb2hG+kn/TMG3n+XTGqntE4LgL7o3IO8Dt9b9sXlF40/XeIiMR1qgAJN9MG/ceZwl4dxqpUq6GA0xuBF4EdfP6jDXO5d/DqBVnkaD0MKbD8MFpkLU9o6ZLAgBnZmY/ZJsAAe+mPl1w7ocSAWRBjpP4aoAx5vwzhGY1ho0L/EI+BkkWMfV8XHKZdlgswF4N94G3pOPH9mUr0eOOg3EXrTNOmzXN3ItqJ925jCwcFJbX4RLEk+8CA5jY3gei4fniQHJJIM+6IA/wBUDpOIHzahmJqGwFtQgb7LMmcP25D64W53hVR6ejnUDf8AaEz1idI+vTA59mahKRUdNBtpi46SbfGRizjNM6j9kWQ+VvuwPURySPCqjlkWYj4GLemNfZmz4YlCcFrU7rWdjfeI+U2welKopF36SJmdyTvbbHVbN1VHOkfzAgRvaRjjKZqoSAokDckiB5zHX4n54PPO8HxxiV85mZtt6HG8Y2Z0mGZZ8kY/9uMxrXyD/B5pVqIlVqk+8zRquIvqMes/I46yedTWCKhjoIuBCj93cwNj08pL4+zFOoDY3WAF7C4IB+RieuIqX6LqpYRrveNJFukkkXvf0thllg6Nc7xmkq67Eqg5pEHVqsYG+59W2xVs77aMwZBJVyLdluD8cW/K/oyCANUpu8dGYADf7IIw0yPsjuqpSpLMjlkn18wfPBMf5V5f15FUoVkkaXgE9DczHxvgrLcWq0EIUFdQgN1m3ysTte+PbKHsxTJPianHoFEdoG/xxHmPYTIkSaZ1CYaSfhpJ0wPID78dPG3uMeU9PD8nxlqY93UBcAi0kESe89vLC6ozO9/eY+lz5dMe0Z7hlGgAB4UdAUi/wmD+ZwtNekixTpUA2obUxJ85ZdsEz1eY1rftVPZ1IRagMEW7cu9/jOGSmtoYimxO9kY3i9uokTi1ZXO11UaPCUHoBHbbSun5RgSrx59ZFYt6IJXygkAE/PfDc/4JEGUy9dqShUcCxupEGB5TO0Hyjyxw/Dcwo0mmNMd1sZk2JBEzgjP8ZBHK9VYB3EepF4OBaOfc2lnFhyxPxN+nljF+VrxE5fgzskVFTTBE6lJ8iLzcW+rg0+FMkqKmtCSLzMdLi5teItfEVQ1tR0hxEwIJkXHQX69t8daKsHlqG4sFI6fX34z9mV6WpOxiZIBSrPDEmIPQyIvHSccjJqAAWY7dItexkgH1wEKzADUjhlBEMG3NhYiPiMEKH2NOoZ6wbQd9sZueTWoPqOm2/wA7fIf2nA7VUA0yCvYQbx8IA/ttgJso9gKNQ2FwrfOY+EYIocAr1LrSfmE3GkG4sSYiwwS5+tq6EU81SKhQf4pI6ECQTPYfU4gGdQQQb9JiIj7ttsHL7D5ggRpHkWG3awj+53wblfYCoWBqOALSFA3v1NhjXhnR5YwkHFRfTpvO24n0/DHBzpBgqbncenSD0t9+LpR/R5SElSwJJJnSQZmZEfUYdZXghQACBG0KAPOAO+Ok+G+6xfk/HmVPOrJfSTA/eO3X47YNydDMP/l0z6sSARtaTGL/AJyqFhbT1v5dsRU8gzhWDW3kRjU+Ce6L8lV/K+zFUppd1XyALXPc29fXBDezBJBau0AfZEd+7H8MWD9QeOYwvlvgmhlwosAT36439eM9M+eSu/8ADCxBqVGB6co+8CcF5TglECCvxMkxEbnFgGXlTK2xDmHEdJ9MXjjOot2g04LQEQFj+Vf6Y6fIoPdC/IfHHFfMnYd/jjSZ4dRjQaaqo847Y6RidsY9WmdxfoeuI2oLqkMdojVi2tDBQDWYz5dMC53JqBAtjgZmLLBPnjZZzuVJ+OI6CfqNPrp+X+2MxK4E7/fjWDZL+DZasigKlNRAv1I7mJwRmGdTz1o/lX+oxmMw61GZyGfjFKwLMSdpn66YHrcXcTp2Ha2MxmMy7OgeZ9qnRZHNeNzb1kYFb25lWVkuRBg7SNxIicZjMefP5MpXSYyklPN0WufE/wBUGb+R8/vwRSpo76aaNPmR5f7fM4zGYxjd2RqwfXydVKZLELNjzub9I/3MWwqzFJims1QewIJP3pG344zGY6/JNMY0EKVUi1QhY+Y6Dcfltjv9bqLbW6gWN+/kMZjMebbrYbcF4b40q1Z6ZIOkb7QLntM/Lpg7I+yGYLlf1m02ifn088ZjMe2fHjpwuVWLK+z60+rE97f0n78MEogbST6n8zjMZjtGKkoLJMjT+OOkyTTM/PpjWMxAdRWDzCRif9YAxmMxFDXzPl6bYFDO0ybHpP8ATGYzAkNPgyhSIBB3B3PqTib9elbEDTbbbtjMZiOkNXNx1nEb50/PGYzEdCqOaMbt8zjTZqmo5p+U4zGYKi/M8WpTA2PkcJfDNNmKVCdRmHkx6ffjMZgiT5XN1iefQykWCiDNt5OOMwwVpiJ7HqbdPPuOuMxmFJTk2iRVcHzvuMct4oEB7xv+eMxmJIGo1/3mP+uP+3GYzGYtDb//2Q=="/>
          <p:cNvSpPr>
            <a:spLocks noChangeAspect="1" noChangeArrowheads="1"/>
          </p:cNvSpPr>
          <p:nvPr/>
        </p:nvSpPr>
        <p:spPr bwMode="auto">
          <a:xfrm>
            <a:off x="155575" y="-2841625"/>
            <a:ext cx="89058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CEAAkGBhQSERUUEhQWFRUWFxkaGBgYGRsdHBsZGBoXGxgaHBscGyYgGB0jGh0bIC8gIycpLCwtFx8xNTAqNSYtLCkBCQoKDgwOGg8PGiwkHyQpLCwsLCwsLCwsLCwsLCwsLCwsLCwsLCwsLCwsLCwsLCwsLCwsLCwsLCwsLCwsLCwsLP/AABEIALcBEwMBIgACEQEDEQH/xAAbAAACAgMBAAAAAAAAAAAAAAAEBQMGAAECB//EAEYQAAIBAgQEAwUECAQEBgMBAAECEQMhAAQSMQUiQVETYXEGMoGR8EKhscEHFCNSYnLR8SQzguEWorLCFUNTY5LSRFSTNP/EABgBAQEBAQEAAAAAAAAAAAAAAAEAAgME/8QAJREBAQACAgIDAQACAwEAAAAAAAECESExEkEDE1FhInFSgZEE/9oADAMBAAIRAxEAPwAfhVJmNZ21GnSAOkEbBS0EEyRqJMXHaJMxePTK0wYWNTDmgr0kkbid4NpE2xM2ZnLEU1JBLSGB7kmCQDB3E9B5HAj0i9VV7EK1rq6raSCNJKkEd9HfbnxZaPYx64H7SqSpYXsCZAOmSDtYrP8AMdgDjaV+eOeaZ1G4FgLiRMi4Yg7gN1xutVSqdI1cgIm41Ry2BG8XmOvndXmsyN1qEbamtrMMNNzMtMHvYbica1wN8nj59XddRnWq02VYE6ucQCLkwQASLBhexwJmKj5ZgaQNZZNgCXWCBNyS0Le4Nr9pFpag6lCNdSkDJEqhUly5UmLg8vkR54aUlCligI1850nUvMASSWYEQWvBM76b3zvZAUMsabNUJFR6gVSxqTphvszTWFkTabDr0KObRVK6CIYhw11HKSRKnlmZnTcE4LOXe5ZVdtydMNpFhpFiLD49O2JPA5SqHmBESAOUDaT9qCb9okbHDrhb5YWRgFSrojmZZ1E7DYqCAD10jfracY8mhiHI94oVFpOn7Xp+cYjfNaGlULG4MEGEmSbbiPXfzx3msnSMagXBIMrAKr9ltQNyd43Pe2DkudCNpAdS0mQCrdOpiAet9/jiU5EmJU8plTYaSptJkCCLXE995xNw3KyxKg6pBv37nkOmbWI+0DifiDtDRGpRIMTJJEMb6SAflsImzxRuldXLlJYGFDGe++n4kb97euCKtUyCvNKHe5mSSSR5iItPTG8tlyzFaoTS7cpA03JF1AaRv3vpPcnDL9TUsIJYQREbARLExLSd7kc5nfF5LRZQ4iANIJ1EdSCN2v8AuzIHqI+HT1p1t4gvE2uCIBaRMCR6T33wXVRRWLbBReQsfPTJmRacCrSDBVJUWhiYFzzASosbgyvUHG5WbAy8Kh2aoxKRYzN+/mI1D44ylBoqFgAu8FrmzkbRB2A/DDHxU1qHIaAp6R0gATNz57npjqpQF9OqBMqAQCXZrkRNli+3KO985Zbaxmg1VGU6SpJSALSDaOg6327nAWayjs4SYXczF72HpaSe2DHYU4EmLm5Lk6Y2jboN/TAiVy56gauYtYmCCFA2AiJHkZ7YxbtuRKxCKSrazMaxHpE72vfzgeasrqdQAIBEzteT+Nr9umG6IANSW1ATvIJj47A/LAOcp+IJ1mxMz3AkA3tFz8PlJJl6Ommw6lzYXtvHzPS3wxKtMnVtGok9DEbD7h6jCjL5gmowAY+6636adjfqBHw88MHzaU1ZiwXTpJk9ADHrzWt2w38A6lW8OFQ3uSDtcnf7sD1eN0SxR6qSp5hJ1SDMi0b/ABxT+Je1ZZCKWoDbU3vMem2wAv8AADrirjXNlJnt6415THi1jxyy5xj1mlxjLD/zVEs1gT5R6nEg9osuwhqq2Ei+/f5Y8vpcSdLOCfXf5/1nDChnVfZr9jY/0P1bGu+nC55Y3mLxS49RJYmqgBbcm+kWBt07Hz6YJT2iyy7VE6/AnFDJP19W/E4zV9fX4fPEPtq9D2ky9pqifjv1G2MX2jy5F6qxv16/kMUTX9fX9hjNf19fjiX216NS9pcsJmslul+v9cD1PaXLGB4q2YmfTptviga/r6/ucZq+vr8Ma8mfNf8A/jSh0MjvP+2MxQJ+onG8PnR5HORq1CgEwZB0CIUbiF3WFvIPWB70E7hdULqGgrUMnSQPdAMtA2EgdOwwHSoViv7VEBZoqcxJIUEJENGkRtEjcRqt1kXqLTSnpHvaU0hTK6SxO5JtuCTIIjrjzvamr0W16ElSQCQbEapIiJAnpf02xDnEDlaZsti4gbAGCLCxmDeL/KTiGZNDmpAFgByzcWchzq96ADHpfoSRwTgrOPG5Cw5hqgmSAoUxM6WkAwYHnMvlehpBRyzKA1LTUaoQakEGVUnTETJG0gxY4LzWQ0WVGVHaSC3uke6OwESrD13thrlWhJqUqU6iXlQVk9R01E3EAGZ+O+H5aSxQF7g8zgjSwECZgn+E7QLrOGCkyZhWKkmpTfUwCkW5QTBIN5JEkGw64Mp5weGQVIQiRfp7wHW0SJ8omRifP8MDKGEaixLBdQYGwIIkQYjbywOuV0KUqkkqQAVHeSFJO5mw3nXh47q/00ucVUVSqy0jcxAPvGet9MmJkyRjurn2MBSi+8CwgkOLc3ukypF1A33wseqzsf2Y31oYUwosAQQBuZJ6SLYc5POrcaZMbzt5iIEbjvbc4Nb5NukeRzFekwKEdS+oWedt2ie0d+u+Dc/WWoyiHQ8wKkgqdYB37ahEmPKYxBkeDBncOVVWJN5MA9gbAQJj0N5xLWSlRICNrADGobQOvXqewPU9zikqtcVKDrAChhMJp3A+0O6wPTf5GZSstOahZlO2kRvAg2kx2PltiJcgRTDahEsQdUm4MEQLSAAR06XmZKWVLBYaWA3KAi9rnrfqPjGLja9IEywdSCNQVoMbs0HYL1Fr7WPw3W4PYyHM3KxcgBre9YCd/wAMNRVVQAbBRzNBjy6SdtrGx745YI2lpm5BG8npIDW77YpbFZsDQWnTLIWbUDJYjlE7qD3O/LuBvvgJ8xUqO4WURNgIgEybnodMHb5zhxxHSdKKRpG5J69xB8yJHnhNVYg8x2soAmLkTJFpM/dcDBlTI7ekxpk1QVMWKCYE2ETebH/TcjAS3PIYWTC37SSRYgm3e0DGIWGkMGZSCSRYmJAXckkgnE9HLt9p3UATMmTMneSIPz9LjGPbfpsVgw91wABqWDuB0G/+2NavDUyNUAkdJkzH4jHHFcwqIdUeXY7wOkRHfvip8TqVKwBplgqimbSAQ4Z9+titjYTivPY/05yHFRTYlRqIDk/uqouBP2z0tbm3OEGbz1Ss3MSxJ+Z9PUnBxymhSTDFyRBkwFIPxvHly9cQjNLTBexaYU9J6n0Xy6lR3xyy+W71g74fDNb+T/xzWp6RDHlW3qftH52HkBgSrxKLU7eeBK+aLm5sNsR64xiYe67+U1wkJMEny/HHHj47y+zE7CPjfbAjVJ+OO+O504/JMcpybZXizLAmR2b8juPgcM6HEUb+E9jt8/yMeuKoRafOPuJP5fPElKsRubY7TL9eHP8A+f8A4rgU+vrf8Maj6/P/AH+WK7k+MFbBvgdj8DbDfL8WVve5T33H9R/zY28txs7FR9fW3447NIwPr+3pvjBcSII7g2+f0fTHdBoP1HpH5b4FjJ1RdLKAgGfr4HGYgauQSBsCep/IRjMYenj8MOMZpAgitU1BYMAiQAhJa8GDYi83xAuaUqNOlXAUrKsRpbUF6FTENI6kATsMNa5DU/stygsysGcNOkgSVJHn/De4uLluCqlElmJR7yWGlYEjlLEqxHmZiewGHZLQQsQ5AYoElVk7EadJ6MGja+w6SzFMurFoWALwVKySWIKlCNUQbkyZ7bj0j4VLQXp6ydchiAzQSySDPQ3Hy7zpVBqGS7qV5tQELYgmSLg2v5euKaXI/KZaSyoUJ0gglNPMW7SJkFgdjedtjafCaKv4ZLU6rNNNQQCwuVETDRse8ExvgHL5wyQvOqActWbCGKiwJZQI8xjVXh4rFqtRVUwPDdLgEqwcOJO67EgG++2NRmpEyVVqT1GqGoCSA+mGGmVYRp5gW+w1h0wK+ZRnWnpANQWWSIFi0j7JG9z0GxAkzPcVK07VajgBQaQ5ptv4hEnbY3veJgwZSp4lN2VVbW5iBBOluYmwMkiL2+ZwUxunTsdaad9YO0yDvMAbHePkcaq1BDFaZYAanK3gSWi5tI6fIG2Is6GVlHvsSbONUAXnlPK1jtBM7dMbGUATSAQCJRg32hIkggEQ0m0zGDa0JZ6hYCRoAID9jMQFIhgV7x1xulVqD3mWATB0qPUmLDsRHTHa1H1EiHAMBQCObra9/wDa+OVzik86smn7TRpvFgZInexja+FNbMAjRHTVPcx5i1h/Qyoz/tPUWp4OXjxJ5mkMFMAW3g6d/gLnabjfGUpkLSAeqQbiISR1jeL2JthLRY0AhRVfxKihqpMhi7CQoBm1yZ64ZElrtnfeaugCy3oAJY+52F4wMXrzSnMKRVYBWVZHQSbDYwD1BxvKsEq1qdVdZlgh0sajI8xDTpECVIMXJ7RiCj7PVdIUuihQSNTbOGALCDsVVTvvjeltIr1y1ZTmCGoqWMLMhYLAXBkEj7+2OuHpVrGBmKg/Z6jY2IYqV9+/eexxPX4XLu5zFMGp42oEiP2ojbVNp+MDteThuWSg7t49KGCgDUoI0gA/a6kYkhbhhVgr5xlY7AyJGxuXj59sdZXi9XJVfDzEvSY2YyYI9dmHVesSMc5jIePUqftUAgAKND6qaAMSomVIaTO9jjnxTVKFmVqFQOXQwdNJICmRdX7dbjEjbjnCRVp+LSlgFYwp3BHvJaZsBEjb51nN5pQzI5AXw0MySf2YXUT6Q48yB1ODOD8XfKadRL0Hk9JXnZJIneR6HyOD/aPhFLwjmqCI5CsxlQyspOrUFNpDDUd/tWk44Z4bdsMtKVxSuWILgpTA2G7NuVWf3SdJbYaTuYBTZrOFzewFgBsANgB23+ZJkkk95us1RizsWY7kkkn1J3xzRyWo7GBczYR6nv09cE8Z03d+0Nare3l+An78dpSiC5idl6mdj/CD3+QODamUCjUo1sQSSRy+ZUEc0dQdo2IuAWotMwxPoZJxqWC7SUaxbXNoWwGwv9b3wGikmB1wXmKJRngGCT8pkfdhtwj2XqVAai6RAAEsPeIuYE7XPrGNbkjN54JszC6VW8DfuZufS0DyAwOaZO5xeF9iFhQzE6RBiw3Mkk374bZPgNCmARSWT1eTG17zGMea088yfCalT/Lpu/opI+e2HWW9lK/2ytMfxGT8hOPRA4ghRtJj5gH53wupZcs2tvh5mIH3/jg8qtSzlVsx7P1qILo4MCWgwY9NiPLA+W4uD74j+Jf6f0I9MWrPMFRzVIRSlSASATCNAE7nbHnNIaRvN8dZndcvPl8ONvC2pWBEhxH80fdIj5YzCfLcRCqAaYMddWMw+UY+nP8AF5qZiBSULr1qVLTDCSTzNPv2B1GDczfeCgocHLvde4BBD6lIAOo6SHKkNuROCM1ldZ5UM3XUZkkFrTHmeu+JqFHnDnSrokM8++AE1kjc6QImfdU2tjk7gzlRUphAWW41QDN/dM3keY6hdsFUkhdDzp1AAtbVoF7FjtaIIMDYRcnLuBq2jUNy1tQYkDoALGLdTjrM8UVxB0EKsiP3lg3IsbWmevndTuhR1XDAhgYm/LsTMkWt1B69MR08uCOUWvO/Uxttcz2O+OP/ABDSm6hNo6iSSSPL03k4iq1yunQzADSQSRYdr79toxbWktPJ/s9YI1sSEBHMAu8ER2s1j8owTRztdhTKBFpwCNV3OuCI0gaYuu5gbg4hyGYFTUWAmRTXcLqZl1wTYTE/DE1PNaniSexsAiHcAd7RMdttsO4NVIzsCuwFvcIkENMwwgqRA96drEnHddqcAli+k2BsSRaIEf0O+2O89mhpmQAASBsSOSyqff6DrgFs4A4dtTuNgDCjUDIkm20bGcS0YZeAdTGGAJkXgSJuR5xzduwwv4r7RBZQHVUYcigA7n7Y+x0N942F8L+I8b5LakY+6LEE+cQSdjPe1sb4Lwjw+Zzqc7k9JiRPc/7YcZtXggSqPDMsJcn9tMw6FTDrBOlmI5upveIwxo5O1U1A1CnqWoVkctVTzMhvCm8eoidIOCM1wlfFNXXoUj9qBAVxIImDa4B87dcKuJ55sw6pSkiYC+Z6n+nTHTodhqtZq7hKSQo2X/uYnr5nvgxuAUqQmvV32VAJPcSZ/DDlaVPK0Sf3RzGbs1gB88K+G8O/Wtbuza9YspFwQSLEHaOmA7BtWyw5Rl3PWTVKnbsJAxNSyeXq2pvUoudvEIZDHTVYj4kDDFfZWlHvVPmt/P3cB8U4FTp0yyu2u0KzL+9DQIEiJtiW4X53JVaDAvyxGlhMBhEdirevzOGuSFOumlVSnVALFQoAqwp0/wAsGGKi1p8gTwTMDMU2oVYcqtp6pIBUn+G1+x/hGEXEci2XqgaiRujdbRY9mW3wIOJfyjaafsnpalDqFD6oJLfYRR1UGJI3JnBGTztXJEBwTQqQGG4RyOYCdj26HbcYI4Zn6ddgaiqK42eBzgdux3kDvI6gNqtBXVlcAgyCD2IH18PLD2OnWYylOpR1U4NOJAA6g77Tb7sKWrSNhO/kOhgen3YHo5ipw+p1qZdiBc7E9D2a9m2I3wz47lFemmYowU2MWF9jHQ6hB9ccssW5UGdrAIqm7Eox7hdACx2viQOsJHvXjsJsPxNt7nAeYcGoEsbICTv7gME9AJMDHWUksVaYLiD20xFx0bb5dsYpip8UyD1axXvUMwLwGYFrdlAOLPwiEpLSUAmTPkCYv594tvHkl4jTtXYz79Qb9NdIx8Wgf/LB/BCT4ktJVithMkBQ0erEmdr4t7a1qGFeuRpJveI9B9WxOkMJ2F5jsPP1/DC2jmNe8SCIEdZ6+WDzUMNtNh2sIBjvzX+GAO2rkiBbUL+l7ScE5aOnbeLk9QO3xwJSK6iTtcd97C3ngj9bITbv5WwhVP0h3FAtcS/rcCPL+2KjTrkxsD9bnFj9uaxIp6twT8ogfPf44q9Acwx1nTPVMb9PyxvGeEen443jl5Ovj/Vrz+WqeGocoz6iVuBq93TFwZj0944c06WjwcxpuoWQDurL+2tvdSPiT2xBxCohCkuDU1WIEElxyjaGkiYmT62wVptTgsQaSSVEqCQ0sAVMfZMkXvhrkEzuX8F1UVGK6m0gAEAFCVufs8wIny3Ax3lUMEjQbXBBUgtE6SNhEzyz6gwTqeT100JMlT4YYiA6gKYFuWREHroNwdx1oAquoEsra1EkSdRXfYyukTHU+uFAWR7xKqUAXQqahp06pLG8dYtfpbHeWzjik7QSQAVDQNuW/NI5oMgf+ZbDOrkm0Xsw5gSQoLzqMAdZB2JJDHAjVv8AKDMilmEACVKgDUoH2JJ38hYziInJ5keCEGnfVMBgGFQAkgdZLHt1tEY6oqoAFViLkv7pOpLlPgAZ6SBGwmFaDrUYsJBFuuxEKSoi62kAEfI47WqmokLNMOZ0gc1xYep1X7SMBGZi7qIgAKAYtAmCIt127HAeaollECYJBO9iZAmB1k9YHrjeZqFQylrrqEmRBHl5mGA8yMQfr3KS4uxVhAEBvQGQdImCdvPAQvBMkBVbxLsiqRMiCxIM/AC42w7YRJmLXv06/RwDkyxr1Cxkmkn3NAHr5eeJeI0h4FWP/Te87cpEHv22x3x6cslc47xfxT4dP3NrfaP9PLBHspl5qMx+wsD1efyDfPCFcW32Vpfsn6aqkfBVX/7HB7a6iD2oq8qJ0JZjH8Nh/wBX3Yrsi3cfW/1thv7UN+2XeAg3N7s/r2HyGFEi9r+eGqL5lWmnTYmSUQmep0CTO9/zxTeIOTVqFtw7CbbKSANuwxceHgeBSH8C/MCO+KZxL/OqD/3H/wCtovivQnaXg1fRXpnoTpb0flP3E/LFi9oeH66LR79PnWO6+8B6rqtioByL3nt5jb78eh14Y32aT8GH9D9Riiyeeq8EEHzBB9cWrgnEWro83ZNIPSQdUEdjK3Bt1kYqNOjpBE+6SPiCR+X34sfsf/5pN/cJv2Lf1388U7N6MeNVh+r1VJIJpsIaLnTIFrEztgngCCpkgGAIIff+Z/zxzxR5y9Ybjw3G/wDC35gY37Lx+qJ0ktc+TGT+GLJmE/EMyq1KrMAyeIQojZkBUT5j63xwapb3QATAAFrxtv8AUYfZrg9KSUqodZ5gYgHuNTXN5xGnAaUsvjpLa4sJBjSQBq6XHljn4ZfjXlj+q9xfS1UNIIEuYBIJBOk+7BJqCo29wg6TiP2fzYo0nIDEyylo6kEubbRYbmfjgz2jyq0VlakhCQrEhZLIoB2MhSXtck9N4g9nMxl6WWVnJnxNUlmXl1Kth1mN7WOwwY423RtkiTJZetVcaKLFiTEgLss/aIA5b4sWW9mqz01fSwIFlKx1kbtt5kYXjj9H9Y1PVq6DUYhTVqTBpLzAyD7w9Lntien7ZZU0gNdctJ3rVbqKtyTqj/LBva047T4nG/JQOVy1Q1/D8GqXMcpVQJiVg6oiLzPTFhb2QqBC1WUEDY07GLLqapvhLW/SBkhX1L4kCqp9+oRHhlSTLSTPniLiX6TqGginTD/tp/a62OjWGsfEsIEae1sU+H9V+W+lc/SDlKSohpuWfxCpBamdkBnSpJ6i5PfFNoC4nFh9tuPUs1UVqaIkFidClQZWmOpPVT8ziuLhuOuDjlbzTCT5/LGY2M4R1/DGYxqN7r0g5JfFVlVjEmdRAnVveSCCSDfvvc4n8NEOmGUToVhbeYH7wEhgL7gYGyGcFTxGXUyqz6RBmAdMj94TpMWmDtg2aauwB1DTPiNMW1wDpBYkKSLwb374562dicjm2KOqEMAVIJ6gQCDuCCzEgjpGIaufKgGFWWAIggGSSdiD0I9CsxfE65J1D6SKgMDl0rpVgXneeVlG8YMo5cFQqOAzIbkBr/ZYgEkkXm+43G2LVGwJyLFW006jAdY5tX2SdTDtMiZ+Ywoo8OCV9QlQiCQ9g1RiSwEna29tlFsW/wDV3oyW0sLgseUnsSvQCwt69cIqNRhTJqKjCqLACCdSgkCANXaQZ626tmuFLvlDSy41ISyltBQlTY3BXUwN7yINzbucNqNGnZdZpgqGJED3kB63DFoidwCLaZInBKasWVEWm3LOk7mIVjaQdrzFz3xvguXU+MxdgaVSopUgDlHuLqgywEqBJsQBvdmPsWmWe4XRK6QiMfttrDcrWMQZsQGm0k/xjB3EshR5ClNNI0vItblClTM7SZGwB74WHhDikYFIu4MSINpMSG32B23xDm0fSpDaQ5UbsSoAJKGWk2Mi4BiL9df9MtcWKfrWhAUAoCdRkg+LYd4I/eJN+2FubpTSqgf+m+3occ59vDzGuozHVRCartqIrQto5ZMjSLSDiOjxFKquqa70mYFlABjkMX6GbevljUPpThH3d/8AbFq9mB/h5/8Adbb+VLYqNK8D88Wz2UqzSqDs4Nv4lj/txmdt3os9pV/b/wChflNTCwm2GvtPaup7oPuZ/r44UEn++GrHpduGj/D0o38MfOSPyxVOKCK1Qf8AuMT8b4tXBR/hqP8AKfud8VTjBjMVJ6N/2jFehOw3imPz/L5YvqCVSeqobfyL/fHn1/zx6IqwFHUIg2/hGKHJRs60VagGwqVPvc/PDf2QI1VRP2VO/wDFhHmiDUcg7s527sT+GGns1WKCuxAOmkWv5MD53/rg9rXCw56qvhVRN9D9RvB/r92OvZXLrVyiI9tWpfMBzpkSI2J3thOnHHYFIpMG0qdM6gKiwYE30kaTbt3nDf2HY/q6D+Kxg/vCR5br8/LDQZVv0Y06ZZ0r1GNtwgAYDcbX0gmO142xPR9jTqqMKzkNpAAFl31FL8to5rzDWO+LXqMOpkm4MdjEqP4iN+g+WNAS2iwGmxG4WTAEWGq4B7D56tt7c5x0orfoyR1ZTULaagIt0CARAayAQALExvjVT9FgZlivsqjSFHKBpsSDaSJjyNsXnJhRTkiQ5LQRaDtA68oG83wVTJuQACZAAAhVH4CZ9SflLbzrO/oXDATmYAtCoCLf6pYz1JOOn/QmpUKM0VEAEeHJMf6habx3M9o9JKgECRYX2+A+f4YkXL6tr41IzbXlw/QVRn//AFt//Mf/AGxIP0F5f/8Abc+Whd/nbHpLUQDBj4Y14YONaG3m6/oOy43zVU+iqPyOJh+hTJAA+NVJHmsHp+73vvj0AUhtb7sRVqiLuRqvYbn5fji0t1Tk/RVkQBZj5lmv8rYzDSr7RgEj9kvkzNI9dsZi4XKnCuCEC31GSApAJnVEAcraiski8Tvu5y2eKHSQgkDlF9IFgCdxMm8H4da5lskSW0hhIcDSykmCJfSpIFhZT0Jnph5l3J0qWMmLoO1pJ6xJ69+2PNi7U2q1w2nVcjSZNo8SVO9hAIk9ZHfAlGmlOpBEEKGNhpDTG20gGLG8b4wZamko2/NEyDzCOu5LEmST+QHzLO451gkkhhYCJXSWF9UHrYyexw3gTkw4joCn7TFgpMwASApgTAECTG5HfC5MoS5GkhafY/ZI5eljtc72jtiGnz5imsjwyGZiNv2dgsdQAwN7G3axVFUqszUaep1JuYUjRufdPXYRsQdtzunqBK2ZqUczIhlIHMqxpkEQR0nTMxHu2OCuE0v8XmXY3Xw6gVmO7AqFiBzalFwOgiZwFxBTTZmZXbQ0vBkAQSQJvp9fPeMLOF50HMEajpekpNxJVG2IBsbwVEE3tjcrNi8pmYswkMCBI98kap/G/kDgfiLhXVFIMTBJuLdSdt3j/V2BxAutiAQSTDCo0wCpAVo2iQPh3ucDcVzZKPWIGkQCPtAqJABncsbWO42thCqZzK+Jmaqk6v2IZQjXDa1YRqspO8bCcQcPraa5QAAklXBYsSrqQzhvdENBMAT6DDXwjSdK1aecMtRyLCo4RxJGy6Sq2mI+YVXhjs1Sm50JTBAEQmhl5CCDupjcmfxm4rAMC4vbff5Yf+yWc01WT/1FMT++tx9wI+OB+IcIlPFpMKmkAVtINmj317jv2MnrGFVGsVIZTBB1AjuIIPwxm8VvuLJ7X0f8pwJjUp+IDD/pOK5p88XCtUXO5ZtNni4/ccGR6KYMeRI3GKc1jBGkzBHXrIPbDRj+LtwKp/hqX+v7nc/XwxWuPHTmKp8wfjpXFi9nj/haXq3/AFHFc9oV/wAQ46Qp/wCRY+/FehOwlKkXZQN2IAiNyY2xf+JVQiu9uVSflZfjtiq+zPDy1TxSIWnsf4+kem/wHfBHtRxIH9ml781+o2Avv3+GKcG81XQvX+/TDfgNJiK0U2qKUCwG0nmdDAY9YBtgThnD3rNpE6QZYnoP6xh/rID/AKu4ppQlSDBDGQWNRdMx01d1tghqHheWmoTpqFAjSK6AlWjl0PE7+m3WcOfYC+WpDp4t/wDluPT8sLlzxpU2eoFNSrGlEJIK6QFibgcxJnuB5Ya+yOVKUUXTPNqsYiwidybqLjvsMNZXjP8AENNkXUZhQPMKWNyLRuZvPe+Iq+YVR4csXqzrPUIbMwAG591QBYkdFJwjXiBTVpDPWuSigcpAAUudRAEm23XTckltwyiFUlzd7ln94nczeABYBbxG+NduYyrndUEqRAJA07WI3Jjqe4EHfHYziKg94nlG3URPxNz8sCNUDA9jA367tt0ifX8ZUqh2m0LbcAT8ewi/niQ6lnBtpMm5kbTFvrtjk5oMevfAwzAvJjqQY6dPrfGJmhPWfKfl9eeNMjBmR2xo5kdPr4YWZzja0x7pdyYAH5kiFGIv/ElpjWzaqhBnoonoAdvxO5whNxLjXh8oux6Dp69sJ6+YasJUaZEaut94nt3wJxb2iFNJJkteJ+UxsAMJeH5+vmGhWNNYsYt6Az8sRWnL8BpBQPCDeZEk/E74zElPJsAB41TbqFP3xjMZ8mtKZlUppUAl0YWLgEBpE6ULe6bTIN/Q4e0q6nWVlyQwWAJIO5DWAJgRO18IMj4niB6IDgKJjTHugT3P2hBH71haTKmh6cFWG+mDcB5b3hBiCw0gRG+1uMdKa0MzUKKVQGbczCQVY7aZsAJAkTHyGr5qpWYKrq6glXCKLECT7zMSVi726ixnCvM8baoy0Mu3XSXIJJIPeJtEk+ViZwDTqvlaEj/MzBVVpkSCGDQQQbgAFYuZUA23byDtaioy1ZIUMLCwKcq7/Z0yTfafO7bN59VCtSpsyggWZGPOTIaH5gbGWgjXM9MC5HhRNEMzCGBHOSbcwm2w0k9DPU2k7yao8U3VajCBI0klYPMZgQ224srbTixWQfN0GLKoVlvFyBr0h9JsW5Qbcwk9sLoIzFCqSRPi020xqZ1XXcAgFSVte+mbdTa3hpWCkaAhgtaWLQAJ2NTSRMGwJPeFHHs9SpVh4at+zei50zpFzK+Z0xFwT4hOELDxDKVkuIOqC2piGRJ0nmJi4N/Ob2sv465VUpGQjMWJBmFpwxEgDppMTCk7XtZyqJSLVQGdyQxMm5mFBjZRN/U9cVlsylXOO6q2mWRVdgF0KKbPJP8AF4a2vCkHydDabMVzTy96a6yNtRZRJJiDYAsFS1theMJuN8HOX0Uaz6qR/wAivPuww1KwFoMEgx1kdQHnFqxarTUW0NrN5kJzamHTm8ICN56xGDMzTD0SlZdauIYC68swEjmWDBmPeEi5wqVVaGaqK7BUCogFmfTPiAnU0AyYEx0sfQLinCkdDXy10k66Y3RusD/t+I6jHSUxSY5euxNIkDxAI5tAIV7fZBm1u0gEAvKZrRXLAMiomqoSOaoFTkJP2gZ+MEz2mldyWeakwemYMeoIPQjqPXywzr1KOZ5pFCrABm6NAAF91Owk/M4H4nl0aaiAU5IlSRpbWGIZGFpsQynY/EYL4JlqlGprNJ2VkIBUr1IIIM3AjA1s54GhTLqrC/N97eY2iTt1GFXE8pTbNMaz+GulWEj3iIUgN0Iifjhp+uk//j1v/knXf7Rx1+uvEDLVdv309J3+pws7Js57SAKKeXGlQPe/GP6m+FuR4a1Z9KyTuzdBvJP1fE1D2drkhdETG7LZbXgGY84w0o5oaBSy4vUmHJAL1FYF0NuUlCNJnqB1OBrejHJ5inSqJl0j7UyRdosNruTFuxHkMD8ZytFD4rBlc2hDpLnaDG4I3OAaubp1KbrVA0IAabKxZtZJ5NRszCZtaB2NpqGVq1XR3IZ3IQE7ICDBMC7W1H4zht0yJ4VwitWrGV1OUuTMIPsqsbWO94+/Fmy/Aq1CkqeItJNR1CnOpwbn9pUvMi1gQJxNw3hWXWiqGsSHYEkFizyYh9N9JM7wBJA3uTwqvS0inlg4sCHebjUwI1FZkadpsCvcYILUmRyIpoPDSNXNcm+oySWa7MepMnBNPKbgjzjpvG3XacGODP2Ol5uJ+G0dOuI6mXIBJ2JA9QbHfyk43WQASI08xMkdiT19IONpT5Ygn1tJ/vjniOfFAkuO1r2kj/f78Lm9pQ1cUyp0sNwJmOgPabT+BwSqwyoGQS2lb777difev12xmaz6Kk+JCLEmD16T3PlJwpz/ABOJAAHQKLk7wAOg2wDU4XUqECqxUA6tAG0nrB5fvMnfGg74nx/Vpp0vcBliBLd+xM/RjCXijZlm0lGHW/pYz6YZVMx+rVYpUtTOLAT12AvtOMpZmuarJmAGYgRTW4Xc80WB264trRFk/Z167lWc8oBIG5ntv84OL5w7gy0qPLIIWwYCR9HBvs+i0qc1VQTeVj4fdgjP5lWgRAP3xfBaYCoq5Ek/h3/DGYkXPheXSbeWNYGtqRkgy1WOX06goWWjTAI0gC4Ijqb8uI8zxQ1HYEL7xsFHvISeWSfiAZF+kxo0DRGlQywCkzJ+0wiRzHVqAHmAJwveppqMKShQO5JJgMdV/eBkHvHS+OG5pvXKxCkpIWmpVhqJCqsTtcEjVEE//E4QPQapmaQ1aiieIqw0gux928TMAibFT0xFxPiVTYALqAHKIYGL2mCI2uNzhhwTOGnRbM1BEDkDbFtl0rO496B2EzE4d8DR1SZzpAaREx00CQsyQb7fPeMZxStddQ0zIcggaUNg4ggqwiR1AB6CCky3GKlIM8oAOcKF5ec2IEjlmIB2O/Q464Z7YFkY6VdwrmoNOltR2v2iFttG18PnF403zNWjUEagyioJIMsLgaiQJLTDapvB3vKz2tq6cu4eCYWHWIbSwKGNwYlT0FuhGEWYzhpO1IJqDAEFhqgEWgkwI28ziUcT8XLVkCoDoJMKqmSQCNvoxFxi8x4rZUctFQsJJ00oNuYjm6A6YLA9dPSRhdwKkHYvIhjywRZSdZEbkgaVJP7g7YA4NWfMoCi0wy0vDUkdSI1G1yLR6HDzJcKr0lAWoBCxtIkksxuepMR288alGg1DOI75p3aYVqSktEQup2PW50iTaUwTnvamkgKFlqNqVmuRIEGABtqeIHmTaML29kKxUhqqEsWJOmCxcsxLQ0NcmJ22xzT9hqitIqpFjpAIFpA2Pb+uHlahtkKmWNDwqrLUZx+1vHM1y0iyw0abiIBxUxVSk5y7VZQlTSrrdl0EkK0bgHdR3kdsWLMey9VlCk0QJn3SPhHp9dh63sRUezmibdRU8uoafvtg/wAvw8B2yBQJSjUhq63IACwOawBgAwsR0GC+JVvBy7FAF0gAWiNRAmPjgjIeylZUCnMsAPsoBAHqwJ/vgpvZkkEGvUIO86YPe2iD/vjQVupnqodkWo7jW4QrpLQKamx2YAnadpiJwTNTx8vrqPzghlB0jxFQFY0xuwk9zOHaeyijTFSoNMxBA0zubJacbb2XJYHx6xIuLix2kctvXEtqmuTqaw1PUHpVmTV10VOdG/iUEtI2IfzxImRFKmxrQq8jhVNxUVnjSf5Tpj77Ti0f8MsYjM14/m7/AA+oxun7IpqVnqVammdOsggExeNP9cR2q9R7itXUmSdFIQYm9+kn0n0w0y3FvDZgA5bl0rE6ZB8RifM7LOxPe7L/AIOowbWYdSTv2k2+GOst7LUqfKLTG8naY3Pmdu+OeUyvRlntnDOJsgNNqZAuVCss7yTBnaQ0x6wYw64bXBsq1JWx5b3vAAPa8DuD1xBlciaclGid7f1ON08sVnS0TEkCCd7kzM3N9zhkyV0ctWCzoVp0k/ZkSN/e3xB/4gahUNyilpYbNLMsCwsIGodfe2wtNIgs2q7KATBkhdUDfzP1GCXoFaXKSW6XjcifPacOr7HBdxXNUmfVVXUVIF7wQTdugO0Ad8YnFRVJWkoty7fiQDbyH++JMlw0VTpYA6SPTmFiD6C9zizZDhVNQAFAXYR9ffhgpFw/2dAfUVJY21QBHp2EepwRxmglJegnYEmCfOOmJ+LcXWgdP4eeKH7YZo1DqNU9gkwJnb6OHY0s/CMuqHxNQiPe7L+PzOAvbDMItMNTeGdhziNupn064WZHPs2XFFqTNA3Wenc7fftgXJ+z5rQtVwqg+6sTA6TMDD2uj2jmFp01RGq+7sRLdI9PjG+GuRy+zMrT5nbzjocZkchTTuSbklpOGVOovfCHQI7D5YzGFR2+/GsCeS8RV9BUc2uIPTnlt73Bm84hZChCmCQ1iCbo43O8dOkXsLWMzRIQqp5pIBlQBNxH7gWInfaO2IMxUiAul3cQO7G+osNgDBIB6Ra0nzuwetQ1sS8sXssdVBAheswLes7C7bjlBQKa0gabg86i4UCyqImWIEkjeIjtDR4foeGWS6QhSAVA3B2G0jrvY9BLxWiSysbo4MlTphjAJmCSDv2vBxm38Mhd+sDlBBgg6wf9PWSRcqDNoGCspw8X0xLEC0D3SSTba8RIsR1wqp5jWzlQNIIBuZtvB6Sb/wCkYs3Cc4kG6xdrwTIAtPTtHpaBjGTchdUyc1H6vTXSoA96dgB1BBIPa3lhflxJeiF5THMx7zJJJmzTcbX88OM5xYE/rNIBmRo0bSp0yQPgd+hOxwFX4xSGYfS6qKmXYncDWVkRtchpnrJ8sagM/YDLgZbVAksR5kKY/GcWlB2xWvZjilJaCIm4W4tPX7p9cNF40kGLwdpHpj1RwsDZHMOafimpXaqEctTg6NUGFClOhiNO8HfErZGqf1VWq1gdMVirsJ00ySTBgEuRffBD8dXSDpMGfPaZ6Yw8eESFn44djVbr5Woc0oWpUFE0wXEn3qbAKA266gx1Rc6PXBnGKrihUNKTU0Np/mgxHc4Cp+0W40XHcjtP16Y1U9pAJ5NuzDzn0NsW1otqUK0VTRNYK9FVXW9QnxC8F4Y6lhO0C/SJw94bkfDEkksRc66hG9oDu0dOuAjx+BOj752+H5Y4f2mWDKxEb/2xbWq44/lqtSqmj3Qj9KmnUSsElHQi3r1tgVMlU006dZajgZcKDrYgVpOouwYE2gBoNhgzM8eKidAI6XO39b4ypx5tKsEBBgee22++La0GzHDtSUUqq7laaCpUViXYqBIDFhEmTqub2jfHVThmrMO9WmKlPlCrCkwFA94uCL7ggzG98Tv7QyAQoiJI2I6fXpiU8ZJ+yvXY38rTt54tnVBmhmaderVpxpqnQQxkIFC+HVAPYalKjeFxHV4NW/V3oghvFq1GdmYgshstwDcwrH8pwZT4+WFguoe8sGRHa9/740vH2aNADT63ETIP2rTg3FqhqvDsw/6u5ISrRoi5Mg1ZQMrRujqGB7SD0w39n8o1LLUkezBebY8zEsb7bk7YDb2hG+kn/TMG3n+XTGqntE4LgL7o3IO8Dt9b9sXlF40/XeIiMR1qgAJN9MG/ceZwl4dxqpUq6GA0xuBF4EdfP6jDXO5d/DqBVnkaD0MKbD8MFpkLU9o6ZLAgBnZmY/ZJsAAe+mPl1w7ocSAWRBjpP4aoAx5vwzhGY1ho0L/EI+BkkWMfV8XHKZdlgswF4N94G3pOPH9mUr0eOOg3EXrTNOmzXN3ItqJ925jCwcFJbX4RLEk+8CA5jY3gei4fniQHJJIM+6IA/wBUDpOIHzahmJqGwFtQgb7LMmcP25D64W53hVR6ejnUDf8AaEz1idI+vTA59mahKRUdNBtpi46SbfGRizjNM6j9kWQ+VvuwPURySPCqjlkWYj4GLemNfZmz4YlCcFrU7rWdjfeI+U2welKopF36SJmdyTvbbHVbN1VHOkfzAgRvaRjjKZqoSAokDckiB5zHX4n54PPO8HxxiV85mZtt6HG8Y2Z0mGZZ8kY/9uMxrXyD/B5pVqIlVqk+8zRquIvqMes/I46yedTWCKhjoIuBCj93cwNj08pL4+zFOoDY3WAF7C4IB+RieuIqX6LqpYRrveNJFukkkXvf0thllg6Nc7xmkq67Eqg5pEHVqsYG+59W2xVs77aMwZBJVyLdluD8cW/K/oyCANUpu8dGYADf7IIw0yPsjuqpSpLMjlkn18wfPBMf5V5f15FUoVkkaXgE9DczHxvgrLcWq0EIUFdQgN1m3ysTte+PbKHsxTJPianHoFEdoG/xxHmPYTIkSaZ1CYaSfhpJ0wPID78dPG3uMeU9PD8nxlqY93UBcAi0kESe89vLC6ozO9/eY+lz5dMe0Z7hlGgAB4UdAUi/wmD+ZwtNekixTpUA2obUxJ85ZdsEz1eY1rftVPZ1IRagMEW7cu9/jOGSmtoYimxO9kY3i9uokTi1ZXO11UaPCUHoBHbbSun5RgSrx59ZFYt6IJXygkAE/PfDc/4JEGUy9dqShUcCxupEGB5TO0Hyjyxw/Dcwo0mmNMd1sZk2JBEzgjP8ZBHK9VYB3EepF4OBaOfc2lnFhyxPxN+nljF+VrxE5fgzskVFTTBE6lJ8iLzcW+rg0+FMkqKmtCSLzMdLi5teItfEVQ1tR0hxEwIJkXHQX69t8daKsHlqG4sFI6fX34z9mV6WpOxiZIBSrPDEmIPQyIvHSccjJqAAWY7dItexkgH1wEKzADUjhlBEMG3NhYiPiMEKH2NOoZ6wbQd9sZueTWoPqOm2/wA7fIf2nA7VUA0yCvYQbx8IA/ttgJso9gKNQ2FwrfOY+EYIocAr1LrSfmE3GkG4sSYiwwS5+tq6EU81SKhQf4pI6ECQTPYfU4gGdQQQb9JiIj7ttsHL7D5ggRpHkWG3awj+53wblfYCoWBqOALSFA3v1NhjXhnR5YwkHFRfTpvO24n0/DHBzpBgqbncenSD0t9+LpR/R5SElSwJJJnSQZmZEfUYdZXghQACBG0KAPOAO+Ok+G+6xfk/HmVPOrJfSTA/eO3X47YNydDMP/l0z6sSARtaTGL/AJyqFhbT1v5dsRU8gzhWDW3kRjU+Ce6L8lV/K+zFUppd1XyALXPc29fXBDezBJBau0AfZEd+7H8MWD9QeOYwvlvgmhlwosAT36439eM9M+eSu/8ADCxBqVGB6co+8CcF5TglECCvxMkxEbnFgGXlTK2xDmHEdJ9MXjjOot2g04LQEQFj+Vf6Y6fIoPdC/IfHHFfMnYd/jjSZ4dRjQaaqo847Y6RidsY9WmdxfoeuI2oLqkMdojVi2tDBQDWYz5dMC53JqBAtjgZmLLBPnjZZzuVJ+OI6CfqNPrp+X+2MxK4E7/fjWDZL+DZasigKlNRAv1I7mJwRmGdTz1o/lX+oxmMw61GZyGfjFKwLMSdpn66YHrcXcTp2Ha2MxmMy7OgeZ9qnRZHNeNzb1kYFb25lWVkuRBg7SNxIicZjMefP5MpXSYyklPN0WufE/wBUGb+R8/vwRSpo76aaNPmR5f7fM4zGYxjd2RqwfXydVKZLELNjzub9I/3MWwqzFJims1QewIJP3pG344zGY6/JNMY0EKVUi1QhY+Y6Dcfltjv9bqLbW6gWN+/kMZjMebbrYbcF4b40q1Z6ZIOkb7QLntM/Lpg7I+yGYLlf1m02ifn088ZjMe2fHjpwuVWLK+z60+rE97f0n78MEogbST6n8zjMZjtGKkoLJMjT+OOkyTTM/PpjWMxAdRWDzCRif9YAxmMxFDXzPl6bYFDO0ybHpP8ATGYzAkNPgyhSIBB3B3PqTib9elbEDTbbbtjMZiOkNXNx1nEb50/PGYzEdCqOaMbt8zjTZqmo5p+U4zGYKi/M8WpTA2PkcJfDNNmKVCdRmHkx6ffjMZgiT5XN1iefQykWCiDNt5OOMwwVpiJ7HqbdPPuOuMxmFJTk2iRVcHzvuMct4oEB7xv+eMxmJIGo1/3mP+uP+3GYzGYtDb//2Q=="/>
          <p:cNvSpPr>
            <a:spLocks noChangeAspect="1" noChangeArrowheads="1"/>
          </p:cNvSpPr>
          <p:nvPr/>
        </p:nvSpPr>
        <p:spPr bwMode="auto">
          <a:xfrm>
            <a:off x="307975" y="-2689225"/>
            <a:ext cx="89058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" y="1346836"/>
            <a:ext cx="4036070" cy="2701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8761"/>
            <a:ext cx="4267199" cy="2826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466" y="1443138"/>
            <a:ext cx="18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www.gvlt.org</a:t>
            </a:r>
          </a:p>
        </p:txBody>
      </p:sp>
      <p:pic>
        <p:nvPicPr>
          <p:cNvPr id="12291" name="Picture 3" descr="P:\Photos\Trails Photos\Hospital Land\Winter Use\DSC003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65" y="2207899"/>
            <a:ext cx="4954276" cy="17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03712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4" y="273050"/>
            <a:ext cx="3687607" cy="1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266" y="554355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Pessl</a:t>
            </a:r>
            <a:r>
              <a:rPr lang="en-US" dirty="0"/>
              <a:t> Family Story</a:t>
            </a:r>
          </a:p>
        </p:txBody>
      </p:sp>
      <p:pic>
        <p:nvPicPr>
          <p:cNvPr id="3" name="j9-eDh5IuB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3867" y="38100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05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Mechanisms for Conservation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207765" y="2358032"/>
            <a:ext cx="2687835" cy="1075134"/>
          </a:xfrm>
          <a:custGeom>
            <a:avLst/>
            <a:gdLst>
              <a:gd name="connsiteX0" fmla="*/ 0 w 2687835"/>
              <a:gd name="connsiteY0" fmla="*/ 0 h 1075134"/>
              <a:gd name="connsiteX1" fmla="*/ 2150268 w 2687835"/>
              <a:gd name="connsiteY1" fmla="*/ 0 h 1075134"/>
              <a:gd name="connsiteX2" fmla="*/ 2687835 w 2687835"/>
              <a:gd name="connsiteY2" fmla="*/ 537567 h 1075134"/>
              <a:gd name="connsiteX3" fmla="*/ 2150268 w 2687835"/>
              <a:gd name="connsiteY3" fmla="*/ 1075134 h 1075134"/>
              <a:gd name="connsiteX4" fmla="*/ 0 w 2687835"/>
              <a:gd name="connsiteY4" fmla="*/ 1075134 h 1075134"/>
              <a:gd name="connsiteX5" fmla="*/ 0 w 2687835"/>
              <a:gd name="connsiteY5" fmla="*/ 0 h 10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7835" h="1075134">
                <a:moveTo>
                  <a:pt x="0" y="0"/>
                </a:moveTo>
                <a:lnTo>
                  <a:pt x="2150268" y="0"/>
                </a:lnTo>
                <a:lnTo>
                  <a:pt x="2687835" y="537567"/>
                </a:lnTo>
                <a:lnTo>
                  <a:pt x="2150268" y="1075134"/>
                </a:lnTo>
                <a:lnTo>
                  <a:pt x="0" y="10751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06121" bIns="7467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Deed Restrictions</a:t>
            </a:r>
          </a:p>
        </p:txBody>
      </p:sp>
      <p:sp>
        <p:nvSpPr>
          <p:cNvPr id="9" name="Freeform 8"/>
          <p:cNvSpPr/>
          <p:nvPr/>
        </p:nvSpPr>
        <p:spPr>
          <a:xfrm>
            <a:off x="2991147" y="2358032"/>
            <a:ext cx="3181053" cy="1075134"/>
          </a:xfrm>
          <a:custGeom>
            <a:avLst/>
            <a:gdLst>
              <a:gd name="connsiteX0" fmla="*/ 0 w 2687835"/>
              <a:gd name="connsiteY0" fmla="*/ 0 h 1075134"/>
              <a:gd name="connsiteX1" fmla="*/ 2150268 w 2687835"/>
              <a:gd name="connsiteY1" fmla="*/ 0 h 1075134"/>
              <a:gd name="connsiteX2" fmla="*/ 2687835 w 2687835"/>
              <a:gd name="connsiteY2" fmla="*/ 537567 h 1075134"/>
              <a:gd name="connsiteX3" fmla="*/ 2150268 w 2687835"/>
              <a:gd name="connsiteY3" fmla="*/ 1075134 h 1075134"/>
              <a:gd name="connsiteX4" fmla="*/ 0 w 2687835"/>
              <a:gd name="connsiteY4" fmla="*/ 1075134 h 1075134"/>
              <a:gd name="connsiteX5" fmla="*/ 537567 w 2687835"/>
              <a:gd name="connsiteY5" fmla="*/ 537567 h 1075134"/>
              <a:gd name="connsiteX6" fmla="*/ 0 w 2687835"/>
              <a:gd name="connsiteY6" fmla="*/ 0 h 10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835" h="1075134">
                <a:moveTo>
                  <a:pt x="0" y="0"/>
                </a:moveTo>
                <a:lnTo>
                  <a:pt x="2150268" y="0"/>
                </a:lnTo>
                <a:lnTo>
                  <a:pt x="2687835" y="537567"/>
                </a:lnTo>
                <a:lnTo>
                  <a:pt x="2150268" y="1075134"/>
                </a:lnTo>
                <a:lnTo>
                  <a:pt x="0" y="1075134"/>
                </a:lnTo>
                <a:lnTo>
                  <a:pt x="537567" y="5375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9581" tIns="74676" rIns="574905" bIns="7467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Conservation Easement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227565" y="2362200"/>
            <a:ext cx="2687835" cy="1075134"/>
          </a:xfrm>
          <a:custGeom>
            <a:avLst/>
            <a:gdLst>
              <a:gd name="connsiteX0" fmla="*/ 0 w 2687835"/>
              <a:gd name="connsiteY0" fmla="*/ 0 h 1075134"/>
              <a:gd name="connsiteX1" fmla="*/ 2150268 w 2687835"/>
              <a:gd name="connsiteY1" fmla="*/ 0 h 1075134"/>
              <a:gd name="connsiteX2" fmla="*/ 2687835 w 2687835"/>
              <a:gd name="connsiteY2" fmla="*/ 537567 h 1075134"/>
              <a:gd name="connsiteX3" fmla="*/ 2150268 w 2687835"/>
              <a:gd name="connsiteY3" fmla="*/ 1075134 h 1075134"/>
              <a:gd name="connsiteX4" fmla="*/ 0 w 2687835"/>
              <a:gd name="connsiteY4" fmla="*/ 1075134 h 1075134"/>
              <a:gd name="connsiteX5" fmla="*/ 537567 w 2687835"/>
              <a:gd name="connsiteY5" fmla="*/ 537567 h 1075134"/>
              <a:gd name="connsiteX6" fmla="*/ 0 w 2687835"/>
              <a:gd name="connsiteY6" fmla="*/ 0 h 10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835" h="1075134">
                <a:moveTo>
                  <a:pt x="0" y="0"/>
                </a:moveTo>
                <a:lnTo>
                  <a:pt x="2150268" y="0"/>
                </a:lnTo>
                <a:lnTo>
                  <a:pt x="2687835" y="537567"/>
                </a:lnTo>
                <a:lnTo>
                  <a:pt x="2150268" y="1075134"/>
                </a:lnTo>
                <a:lnTo>
                  <a:pt x="0" y="1075134"/>
                </a:lnTo>
                <a:lnTo>
                  <a:pt x="537567" y="5375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9581" tIns="74676" rIns="574905" bIns="7467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Fee Land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362318" y="3962400"/>
            <a:ext cx="1646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More liability </a:t>
            </a:r>
          </a:p>
          <a:p>
            <a:pPr algn="r"/>
            <a:r>
              <a:rPr lang="en-US" dirty="0"/>
              <a:t>&amp; responsibility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3962401"/>
            <a:ext cx="1646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liability </a:t>
            </a:r>
          </a:p>
          <a:p>
            <a:r>
              <a:rPr lang="en-US" dirty="0"/>
              <a:t>&amp; responsibility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672196" y="4285567"/>
            <a:ext cx="56901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9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Gallatin Valley Land Trust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43600"/>
            <a:ext cx="2486025" cy="723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2400" y="6172200"/>
            <a:ext cx="6096000" cy="0"/>
          </a:xfrm>
          <a:prstGeom prst="line">
            <a:avLst/>
          </a:prstGeom>
          <a:ln w="38100">
            <a:solidFill>
              <a:srgbClr val="F3B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8100">
            <a:solidFill>
              <a:srgbClr val="F3B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Since 1990 - 501(c)(3) non-profit</a:t>
            </a:r>
            <a:br>
              <a:rPr lang="en-US" dirty="0"/>
            </a:br>
            <a:endParaRPr lang="en-US" sz="2000" dirty="0"/>
          </a:p>
          <a:p>
            <a:r>
              <a:rPr lang="en-US" dirty="0"/>
              <a:t>100 easements,                                	      45,000 acres conserved</a:t>
            </a:r>
            <a:br>
              <a:rPr lang="en-US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/>
              <a:t>80+ miles of trail</a:t>
            </a:r>
            <a:br>
              <a:rPr lang="en-US" dirty="0"/>
            </a:b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Professional staff of 9</a:t>
            </a:r>
            <a:br>
              <a:rPr lang="en-US" dirty="0"/>
            </a:b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2,000+ members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2" descr="P:\Photos\Trails Photos\Hospital Land\HGNP with MCC tru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0237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eets Hill Trail 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238250"/>
            <a:ext cx="45132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04800" y="1038225"/>
            <a:ext cx="40386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Gallatin Valley Land Trust connects people, communities, and open lands through conservation of working farms and ranches, healthy rivers, and wildlife habitat…</a:t>
            </a:r>
            <a:r>
              <a:rPr lang="en-US" altLang="en-US" sz="2000" b="1" i="1"/>
              <a:t> 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876800" y="4219575"/>
            <a:ext cx="4038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… and the creation of trails in the Montana headwaters of the Missouri and Upper Yellowstone Rivers.</a:t>
            </a:r>
          </a:p>
        </p:txBody>
      </p:sp>
      <p:pic>
        <p:nvPicPr>
          <p:cNvPr id="4199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18163"/>
            <a:ext cx="3124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6850"/>
            <a:ext cx="46307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4850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Photos\Trails Photos\BurkePark\Credit - Marie Schenck\Pete's Hill Clou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1" y="2209800"/>
            <a:ext cx="3124200" cy="18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:\Photos\Lands Photos\Dyk CREDIT Bozeman Daily Chronic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3904342"/>
            <a:ext cx="2643769" cy="291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:\3 Communication &amp; Outreach\Publications\Annual Report\Annual Report FY13\p4-5 Land Conservation\Bumper crop - Crawfor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0" y="76200"/>
            <a:ext cx="3124200" cy="20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:\Photos\Event Photos\Longest Day of Trails\2011 Longest Day of Trails\photo credit Pascal Beauvais\GVLT 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399" y="3904342"/>
            <a:ext cx="2438401" cy="28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:\Photos\Trails Photos\Volunteers\2013\BHS Honor Students on Sundance Project May 23\BHS Honor Students resurfacing Sundance Trails 06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14951"/>
            <a:ext cx="5659594" cy="36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Photos\Trails Photos\Drinking Horse Mountain\Credit - Ellen Kress\credit - Ellen Kress_015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8"/>
          <a:stretch/>
        </p:blipFill>
        <p:spPr bwMode="auto">
          <a:xfrm>
            <a:off x="5399314" y="4169228"/>
            <a:ext cx="3653592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Private Land Conservation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43600"/>
            <a:ext cx="2486025" cy="723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2400" y="6172200"/>
            <a:ext cx="6096000" cy="0"/>
          </a:xfrm>
          <a:prstGeom prst="line">
            <a:avLst/>
          </a:prstGeom>
          <a:ln w="38100">
            <a:solidFill>
              <a:srgbClr val="F3B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8100">
            <a:solidFill>
              <a:srgbClr val="F3B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900" y="13716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Keep local agriculture &amp; food viable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Keep working lands in the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Protect important waterways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Preserve wildlife habitat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Cluster residential development – reduce the costs of sprawl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80" y="1752600"/>
            <a:ext cx="41222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11800"/>
            <a:ext cx="8229600" cy="1143000"/>
          </a:xfrm>
        </p:spPr>
        <p:txBody>
          <a:bodyPr/>
          <a:lstStyle/>
          <a:p>
            <a:r>
              <a:rPr lang="en-US" dirty="0"/>
              <a:t>Open Space Under the Big Sky</a:t>
            </a:r>
          </a:p>
        </p:txBody>
      </p:sp>
      <p:pic>
        <p:nvPicPr>
          <p:cNvPr id="3" name="7bFRev7MOQ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Schmidt CREDIT_Kestrel-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0001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What a conservation easement IS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4083050" cy="3916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/>
              <a:t>Voluntary</a:t>
            </a:r>
          </a:p>
          <a:p>
            <a:pPr eaLnBrk="1" hangingPunct="1">
              <a:defRPr/>
            </a:pPr>
            <a:r>
              <a:rPr lang="en-US" altLang="en-US" dirty="0"/>
              <a:t>Perpetual</a:t>
            </a:r>
          </a:p>
          <a:p>
            <a:pPr eaLnBrk="1" hangingPunct="1">
              <a:defRPr/>
            </a:pPr>
            <a:r>
              <a:rPr lang="en-US" altLang="en-US" dirty="0"/>
              <a:t>Runs with the land </a:t>
            </a:r>
          </a:p>
          <a:p>
            <a:pPr eaLnBrk="1" hangingPunct="1">
              <a:defRPr/>
            </a:pPr>
            <a:r>
              <a:rPr lang="en-US" altLang="en-US" dirty="0"/>
              <a:t>Customized</a:t>
            </a:r>
          </a:p>
          <a:p>
            <a:pPr eaLnBrk="1" hangingPunct="1">
              <a:defRPr/>
            </a:pPr>
            <a:r>
              <a:rPr lang="en-US" altLang="en-US" dirty="0"/>
              <a:t>Limit development and subdivision</a:t>
            </a:r>
          </a:p>
          <a:p>
            <a:pPr eaLnBrk="1" hangingPunct="1">
              <a:defRPr/>
            </a:pPr>
            <a:r>
              <a:rPr lang="en-US" altLang="en-US" dirty="0"/>
              <a:t>Retain title and management control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4915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5867400"/>
            <a:ext cx="30114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P:\Photos\Outreach\Rab Cummings Photos 2014\Rocky Creek Farms\1015_gvlt_rocky_creek_farm_141106_h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 t="11658" r="8437"/>
          <a:stretch/>
        </p:blipFill>
        <p:spPr bwMode="auto">
          <a:xfrm>
            <a:off x="4267200" y="2146300"/>
            <a:ext cx="42799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7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Visscher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021080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20201"/>
                </a:solidFill>
              </a:rPr>
              <a:t>What a conservation easement ISN’T</a:t>
            </a:r>
            <a:endParaRPr lang="en-US" altLang="en-US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695325"/>
            <a:ext cx="6477000" cy="2895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23137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It isn’t eminent domain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It isn’t a wilderness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It isn’t mandated public access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It isn’t prevented public access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It isn’t a property tax cut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It isn’t a loss of a property right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It isn’t for every landowner and it’s not for all lands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51707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707</Words>
  <Application>Microsoft Office PowerPoint</Application>
  <PresentationFormat>On-screen Show (4:3)</PresentationFormat>
  <Paragraphs>198</Paragraphs>
  <Slides>28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Garamond</vt:lpstr>
      <vt:lpstr>Office Theme</vt:lpstr>
      <vt:lpstr>PowerPoint Presentation</vt:lpstr>
      <vt:lpstr>Overview</vt:lpstr>
      <vt:lpstr>Gallatin Valley Land Trust</vt:lpstr>
      <vt:lpstr>Mission</vt:lpstr>
      <vt:lpstr>PowerPoint Presentation</vt:lpstr>
      <vt:lpstr>Private Land Conservation</vt:lpstr>
      <vt:lpstr>Open Space Under the Big Sky</vt:lpstr>
      <vt:lpstr>What a conservation easement IS</vt:lpstr>
      <vt:lpstr>What a conservation easement ISN’T</vt:lpstr>
      <vt:lpstr>Public Benefit:</vt:lpstr>
      <vt:lpstr>Easement Terms</vt:lpstr>
      <vt:lpstr>Easement Process</vt:lpstr>
      <vt:lpstr>Why do landowners conserve their land?</vt:lpstr>
      <vt:lpstr>Financial Benefits to Landowners</vt:lpstr>
      <vt:lpstr>Conservation Easement Valuation</vt:lpstr>
      <vt:lpstr>Conservation Easement Value</vt:lpstr>
      <vt:lpstr>Conservation Easement Value</vt:lpstr>
      <vt:lpstr>Conservation Easement Value</vt:lpstr>
      <vt:lpstr>How does the community benefit?</vt:lpstr>
      <vt:lpstr>Stewardship of Conserved Land</vt:lpstr>
      <vt:lpstr>Examples from Big Sky: Pessl Family Ranch</vt:lpstr>
      <vt:lpstr>PowerPoint Presentation</vt:lpstr>
      <vt:lpstr>Examples from Big Sky: Summit View</vt:lpstr>
      <vt:lpstr>PowerPoint Presentation</vt:lpstr>
      <vt:lpstr>Take Home Messages</vt:lpstr>
      <vt:lpstr>Thank You!</vt:lpstr>
      <vt:lpstr>The Pessl Family Story</vt:lpstr>
      <vt:lpstr>Mechanisms for Conservation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Pohl</dc:creator>
  <cp:lastModifiedBy>GRTF</cp:lastModifiedBy>
  <cp:revision>86</cp:revision>
  <dcterms:created xsi:type="dcterms:W3CDTF">2014-10-10T16:20:18Z</dcterms:created>
  <dcterms:modified xsi:type="dcterms:W3CDTF">2016-09-19T18:45:31Z</dcterms:modified>
</cp:coreProperties>
</file>