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345" r:id="rId2"/>
    <p:sldId id="360" r:id="rId3"/>
    <p:sldId id="349" r:id="rId4"/>
    <p:sldId id="346" r:id="rId5"/>
    <p:sldId id="352" r:id="rId6"/>
    <p:sldId id="353" r:id="rId7"/>
    <p:sldId id="350" r:id="rId8"/>
    <p:sldId id="351" r:id="rId9"/>
    <p:sldId id="354" r:id="rId10"/>
    <p:sldId id="356" r:id="rId11"/>
    <p:sldId id="348" r:id="rId12"/>
    <p:sldId id="358" r:id="rId13"/>
    <p:sldId id="359" r:id="rId1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clrMru>
    <a:srgbClr val="FF8225"/>
    <a:srgbClr val="008000"/>
    <a:srgbClr val="86CCEB"/>
    <a:srgbClr val="C6ECC6"/>
    <a:srgbClr val="FFFF9F"/>
    <a:srgbClr val="FFFF00"/>
    <a:srgbClr val="993366"/>
    <a:srgbClr val="CC0000"/>
    <a:srgbClr val="D2F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4"/>
    <p:restoredTop sz="94658"/>
  </p:normalViewPr>
  <p:slideViewPr>
    <p:cSldViewPr>
      <p:cViewPr varScale="1">
        <p:scale>
          <a:sx n="68" d="100"/>
          <a:sy n="68" d="100"/>
        </p:scale>
        <p:origin x="7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defRPr sz="1200" b="0"/>
            </a:lvl1pPr>
          </a:lstStyle>
          <a:p>
            <a:fld id="{10D665B5-54D0-C340-A1E3-5115D68CA2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52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/>
            </a:lvl1pPr>
          </a:lstStyle>
          <a:p>
            <a:fld id="{026C62C6-01C7-E641-8366-3B6E5DFF1C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955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8A6A670-B428-7043-807E-3DF99A1B7A57}" type="slidenum">
              <a:rPr lang="en-US" altLang="en-US" sz="1200" b="0"/>
              <a:pPr/>
              <a:t>1</a:t>
            </a:fld>
            <a:endParaRPr lang="en-US" altLang="en-US" sz="1200" b="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96384" tIns="48191" rIns="96384" bIns="48191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7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62C6-01C7-E641-8366-3B6E5DFF1CB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93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62C6-01C7-E641-8366-3B6E5DFF1CB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88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FAF99-B460-B04A-BC6E-3A3AE42CD3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E2B67-8388-554A-904B-D3FDD6C23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6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13093-20BA-264F-BD8E-D91DD591B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914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272C9-4E80-CE4D-B985-7BC71D075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02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96934-1714-5841-86D3-80DA57FC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25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99F-8F93-A745-8760-BF410046DA5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2072" y="5943600"/>
            <a:ext cx="79985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4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9D0EC-9674-2545-B92C-9BEACAA52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7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26E53-5E7A-4144-A2D4-7DADA53DD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42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7C749-98A0-E343-B849-F0B0E914E2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91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D7966-52E6-174F-9202-37A5B7F91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94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14299-8B32-E841-8E50-5FB1561DE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72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F54B7-3D1A-F242-B527-8865F2DF1B4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2072" y="5943600"/>
            <a:ext cx="79985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D5EA-ABCC-4C4F-A68A-67A2190C8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55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gradFill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rgbClr val="86CCEB"/>
              </a:gs>
            </a:gsLst>
            <a:lin ang="5400000" scaled="1"/>
          </a:gra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/>
            </a:lvl1pPr>
          </a:lstStyle>
          <a:p>
            <a:fld id="{C7905D7F-4B8F-EB42-BE0F-A72707F459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entury Gothic" charset="0"/>
          <a:ea typeface="Century Gothic" charset="0"/>
          <a:cs typeface="Century 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Nhwo1yCbx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842" b="5008"/>
          <a:stretch/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1741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71600"/>
          </a:xfr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2000">
                <a:srgbClr val="86CCEB">
                  <a:alpha val="70000"/>
                </a:srgbClr>
              </a:gs>
            </a:gsLst>
          </a:gradFill>
        </p:spPr>
        <p:txBody>
          <a:bodyPr/>
          <a:lstStyle/>
          <a:p>
            <a:r>
              <a:rPr lang="en-US" altLang="en-US" sz="4000" dirty="0"/>
              <a:t>How to Connect New Property Owners to Well &amp; Septic Resources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67"/>
          <a:stretch/>
        </p:blipFill>
        <p:spPr>
          <a:xfrm>
            <a:off x="3467100" y="4572000"/>
            <a:ext cx="2209800" cy="20293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746750"/>
          </a:xfrm>
        </p:spPr>
        <p:txBody>
          <a:bodyPr/>
          <a:lstStyle/>
          <a:p>
            <a:r>
              <a:rPr lang="en-US" sz="3200" dirty="0"/>
              <a:t>A Message from the Lone Peak High School Environmental Science Class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9492" y="273050"/>
            <a:ext cx="3787308" cy="5853113"/>
          </a:xfrm>
        </p:spPr>
      </p:pic>
    </p:spTree>
    <p:extLst>
      <p:ext uri="{BB962C8B-B14F-4D97-AF65-F5344CB8AC3E}">
        <p14:creationId xmlns:p14="http://schemas.microsoft.com/office/powerpoint/2010/main" val="372061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Well and Septic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Information &amp; Instruction:</a:t>
            </a:r>
          </a:p>
          <a:p>
            <a:pPr lvl="1"/>
            <a:r>
              <a:rPr lang="en-US" sz="1400" dirty="0"/>
              <a:t>Gallatin River Task Force Septic Smart Brochure and Website: </a:t>
            </a: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</a:rPr>
              <a:t>http://www.gallatinrivertaskforce.org/septicsmart/</a:t>
            </a:r>
          </a:p>
          <a:p>
            <a:pPr lvl="1"/>
            <a:r>
              <a:rPr lang="en-US" sz="1400" dirty="0"/>
              <a:t>Gallatin County Local Water Quality District: </a:t>
            </a: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</a:rPr>
              <a:t>https://glwqd.org/</a:t>
            </a:r>
          </a:p>
          <a:p>
            <a:pPr lvl="1"/>
            <a:r>
              <a:rPr lang="en-US" sz="1400" dirty="0"/>
              <a:t>MSU Extension YouTube Channel: </a:t>
            </a: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</a:rPr>
              <a:t>https://www.youtube.com/user/MSUExtWaterQuality/videos</a:t>
            </a:r>
          </a:p>
          <a:p>
            <a:r>
              <a:rPr lang="en-US" sz="1800" b="1" dirty="0"/>
              <a:t>Well Test Kits:</a:t>
            </a:r>
          </a:p>
          <a:p>
            <a:pPr lvl="1"/>
            <a:r>
              <a:rPr lang="en-US" sz="1400" dirty="0"/>
              <a:t>Gallatin River Task Force Office: #406-993-2519	 </a:t>
            </a:r>
          </a:p>
          <a:p>
            <a:pPr lvl="1"/>
            <a:r>
              <a:rPr lang="en-US" sz="1400" dirty="0"/>
              <a:t>Gallatin County Local Water Quality District Office: #406-582-3148 </a:t>
            </a:r>
          </a:p>
          <a:p>
            <a:r>
              <a:rPr lang="en-US" sz="1800" b="1" dirty="0"/>
              <a:t>Folders for Well &amp; Septic Records:</a:t>
            </a:r>
          </a:p>
          <a:p>
            <a:pPr lvl="1"/>
            <a:r>
              <a:rPr lang="en-US" sz="1400" dirty="0"/>
              <a:t>Gallatin River Task Force: #406-993-2519 </a:t>
            </a:r>
          </a:p>
          <a:p>
            <a:pPr lvl="1"/>
            <a:r>
              <a:rPr lang="en-US" sz="1400" dirty="0"/>
              <a:t>MSU Extension: #406-994-7381</a:t>
            </a:r>
          </a:p>
          <a:p>
            <a:r>
              <a:rPr lang="en-US" sz="1800" b="1" dirty="0"/>
              <a:t>Septic Permits, Maintenance Records, List of Certified Septic Pumpers and Inspectors, and List of Certified Well Drillers: </a:t>
            </a:r>
          </a:p>
          <a:p>
            <a:pPr lvl="1"/>
            <a:r>
              <a:rPr lang="en-US" sz="1400" dirty="0"/>
              <a:t>Gallatin County Health Department: #406-582-3100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4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16" r="53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1831639"/>
            <a:ext cx="7086600" cy="3194721"/>
          </a:xfrm>
          <a:prstGeom prst="rect">
            <a:avLst/>
          </a:prstGeom>
          <a:solidFill>
            <a:schemeClr val="accent3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dirty="0">
              <a:latin typeface="Century Gothic" panose="020B0502020202020204" pitchFamily="34" charset="0"/>
            </a:endParaRPr>
          </a:p>
          <a:p>
            <a:pPr algn="ctr"/>
            <a:r>
              <a:rPr lang="en-US" sz="7200" dirty="0">
                <a:latin typeface="Century Gothic" panose="020B0502020202020204" pitchFamily="34" charset="0"/>
              </a:rPr>
              <a:t>Thank You</a:t>
            </a:r>
          </a:p>
          <a:p>
            <a:endParaRPr lang="en-US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6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 Credits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Century Gothic" panose="020B0502020202020204" pitchFamily="34" charset="0"/>
              </a:rPr>
              <a:t>Photos by Rich </a:t>
            </a:r>
            <a:r>
              <a:rPr lang="en-US" sz="1800" dirty="0" err="1">
                <a:latin typeface="Century Gothic" panose="020B0502020202020204" pitchFamily="34" charset="0"/>
              </a:rPr>
              <a:t>Addicks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>
                <a:latin typeface="Century Gothic" panose="020B0502020202020204" pitchFamily="34" charset="0"/>
              </a:rPr>
              <a:t>http://water.usgs.gov/edu/graphics/watercyclesummary.jpg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http://whidbey-eco.net/wp-content/uploads/2014/03/septic.png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http://paulmirocha.com/wp/wp-content/uploads/2015/04/non-point-source-pollution_mirocha.jpg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http://www.mastgeneralstore.com/ProductImages//230098aa-bb1a-4cf9-b049-279106d01818/images/ProdDetail_Retina_10997.jpg</a:t>
            </a:r>
          </a:p>
          <a:p>
            <a:pPr marL="342900" lvl="1" indent="-342900">
              <a:buFontTx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https://www.youtube.com/user/MSUExtWaterQuality/videos</a:t>
            </a:r>
          </a:p>
          <a:p>
            <a:pPr marL="342900" lvl="1" indent="-342900">
              <a:buFontTx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Lone Peak High School Environmental Science Class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endParaRPr 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/>
              <a:t>Well &amp; Septic Systems are Part of the Water Cycle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618" y="1600200"/>
            <a:ext cx="590076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dirty="0"/>
              <a:t>A Conventional Well &amp; Septic System</a:t>
            </a:r>
          </a:p>
        </p:txBody>
      </p:sp>
      <p:pic>
        <p:nvPicPr>
          <p:cNvPr id="1026" name="Picture 2" descr="http://whidbey-eco.net/wp-content/uploads/2014/03/septic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59" y="1600200"/>
            <a:ext cx="552488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9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Rivers Begin in Your Home</a:t>
            </a:r>
          </a:p>
        </p:txBody>
      </p:sp>
      <p:pic>
        <p:nvPicPr>
          <p:cNvPr id="4" name="Picture 2" descr="non-point-source-pollution_mirocha.jpg (1200×795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1" y="1600200"/>
            <a:ext cx="621101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5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8800"/>
          </a:xfrm>
        </p:spPr>
        <p:txBody>
          <a:bodyPr/>
          <a:lstStyle/>
          <a:p>
            <a:r>
              <a:rPr lang="en-US" dirty="0"/>
              <a:t>With an onsite water supply and wastewater treatment system, who can protect a homeowner’s drinking water supply and prevent wastewater leaks?</a:t>
            </a:r>
          </a:p>
        </p:txBody>
      </p:sp>
    </p:spTree>
    <p:extLst>
      <p:ext uri="{BB962C8B-B14F-4D97-AF65-F5344CB8AC3E}">
        <p14:creationId xmlns:p14="http://schemas.microsoft.com/office/powerpoint/2010/main" val="379053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protect water quality?</a:t>
            </a:r>
          </a:p>
        </p:txBody>
      </p:sp>
      <p:pic>
        <p:nvPicPr>
          <p:cNvPr id="2050" name="Picture 2" descr="http://www.themetisgroup.com/smokeybear/wp-content/uploads/2013/02/smokey-the-bear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08" y="1600200"/>
            <a:ext cx="285878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1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dirty="0"/>
              <a:t>Water System Considerations for Buying or Building a New Home</a:t>
            </a:r>
          </a:p>
        </p:txBody>
      </p:sp>
      <p:pic>
        <p:nvPicPr>
          <p:cNvPr id="4" name="4Nhwo1yCbx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0" y="23717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7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dirty="0"/>
              <a:t>Tips from MSU Extension for Protecting Your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Install a</a:t>
            </a:r>
            <a:r>
              <a:rPr lang="en-US" sz="2400" b="1" dirty="0"/>
              <a:t> sanitary </a:t>
            </a:r>
            <a:r>
              <a:rPr lang="en-US" sz="2400" dirty="0"/>
              <a:t>well cap</a:t>
            </a:r>
          </a:p>
          <a:p>
            <a:r>
              <a:rPr lang="en-US" sz="2400" dirty="0"/>
              <a:t>Ensure well casing extends </a:t>
            </a:r>
            <a:r>
              <a:rPr lang="en-US" sz="2400" b="1" dirty="0"/>
              <a:t>12 to 18 inches above </a:t>
            </a:r>
            <a:r>
              <a:rPr lang="en-US" sz="2400" dirty="0"/>
              <a:t>the ground</a:t>
            </a:r>
          </a:p>
          <a:p>
            <a:r>
              <a:rPr lang="en-US" sz="2400" dirty="0"/>
              <a:t>Ensure ground </a:t>
            </a:r>
            <a:r>
              <a:rPr lang="en-US" sz="2400" b="1" dirty="0"/>
              <a:t>slopes away </a:t>
            </a:r>
            <a:r>
              <a:rPr lang="en-US" sz="2400" dirty="0"/>
              <a:t>from well head</a:t>
            </a:r>
          </a:p>
          <a:p>
            <a:r>
              <a:rPr lang="en-US" sz="2400" dirty="0"/>
              <a:t>Keep herbicides, animal manure, oil, grease, and household chemicals </a:t>
            </a:r>
            <a:r>
              <a:rPr lang="en-US" sz="2400" b="1" dirty="0"/>
              <a:t>at least 100 feet </a:t>
            </a:r>
            <a:r>
              <a:rPr lang="en-US" sz="2400" dirty="0"/>
              <a:t>from the well head</a:t>
            </a:r>
          </a:p>
          <a:p>
            <a:r>
              <a:rPr lang="en-US" sz="2400" dirty="0"/>
              <a:t>Test your well </a:t>
            </a:r>
            <a:r>
              <a:rPr lang="en-US" sz="2400" b="1" dirty="0"/>
              <a:t>annually for nitrates and bacteria </a:t>
            </a:r>
            <a:r>
              <a:rPr lang="en-US" sz="2400" dirty="0"/>
              <a:t>and keep maintenance records</a:t>
            </a:r>
          </a:p>
        </p:txBody>
      </p:sp>
    </p:spTree>
    <p:extLst>
      <p:ext uri="{BB962C8B-B14F-4D97-AF65-F5344CB8AC3E}">
        <p14:creationId xmlns:p14="http://schemas.microsoft.com/office/powerpoint/2010/main" val="325095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dirty="0"/>
              <a:t>Tips for Protecting Your Septic System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Dispose of waste properly: </a:t>
            </a:r>
            <a:r>
              <a:rPr lang="en-US" sz="2400" b="1" dirty="0"/>
              <a:t>Flushable does not mean septic safe</a:t>
            </a:r>
          </a:p>
          <a:p>
            <a:r>
              <a:rPr lang="en-US" sz="2400" dirty="0"/>
              <a:t>Pump as indicated by inspections, generally every </a:t>
            </a:r>
            <a:r>
              <a:rPr lang="en-US" sz="2400" b="1" dirty="0"/>
              <a:t>3-5 years</a:t>
            </a:r>
            <a:r>
              <a:rPr lang="en-US" sz="2400" dirty="0"/>
              <a:t>, and clean effluent filter every </a:t>
            </a:r>
            <a:r>
              <a:rPr lang="en-US" sz="2400" b="1" dirty="0"/>
              <a:t>6 months</a:t>
            </a:r>
            <a:r>
              <a:rPr lang="en-US" sz="2400" dirty="0"/>
              <a:t>. Keep maintenance records.</a:t>
            </a:r>
          </a:p>
          <a:p>
            <a:r>
              <a:rPr lang="en-US" sz="2400" b="1" dirty="0"/>
              <a:t>Conserve water</a:t>
            </a:r>
            <a:r>
              <a:rPr lang="en-US" sz="2400" dirty="0"/>
              <a:t>: fix leaks, install efficient appliances, and don’t leave the water running.</a:t>
            </a:r>
          </a:p>
          <a:p>
            <a:r>
              <a:rPr lang="en-US" sz="2400" dirty="0"/>
              <a:t>Don’t park on your drain field or plant deep rooted trees near your septic tank.</a:t>
            </a:r>
          </a:p>
          <a:p>
            <a:r>
              <a:rPr lang="en-US" sz="2400" dirty="0"/>
              <a:t>Grab a Septic Smart brochure for more information…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31680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7063</TotalTime>
  <Words>318</Words>
  <Application>Microsoft Office PowerPoint</Application>
  <PresentationFormat>On-screen Show (4:3)</PresentationFormat>
  <Paragraphs>48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ＭＳ Ｐゴシック</vt:lpstr>
      <vt:lpstr>Century Gothic</vt:lpstr>
      <vt:lpstr>Times New Roman</vt:lpstr>
      <vt:lpstr>Default Design</vt:lpstr>
      <vt:lpstr>How to Connect New Property Owners to Well &amp; Septic Resources</vt:lpstr>
      <vt:lpstr>Well &amp; Septic Systems are Part of the Water Cycle</vt:lpstr>
      <vt:lpstr>A Conventional Well &amp; Septic System</vt:lpstr>
      <vt:lpstr>Clean Rivers Begin in Your Home</vt:lpstr>
      <vt:lpstr>With an onsite water supply and wastewater treatment system, who can protect a homeowner’s drinking water supply and prevent wastewater leaks?</vt:lpstr>
      <vt:lpstr>Who can protect water quality?</vt:lpstr>
      <vt:lpstr>Water System Considerations for Buying or Building a New Home</vt:lpstr>
      <vt:lpstr>Tips from MSU Extension for Protecting Your Well</vt:lpstr>
      <vt:lpstr>Tips for Protecting Your Septic System </vt:lpstr>
      <vt:lpstr>A Message from the Lone Peak High School Environmental Science Class   </vt:lpstr>
      <vt:lpstr>Local Well and Septic Resources</vt:lpstr>
      <vt:lpstr>PowerPoint Presentation</vt:lpstr>
      <vt:lpstr>Graphic Credits </vt:lpstr>
    </vt:vector>
  </TitlesOfParts>
  <Company>Intermedia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Jennifer Mohler</dc:creator>
  <cp:lastModifiedBy>GRTF</cp:lastModifiedBy>
  <cp:revision>600</cp:revision>
  <cp:lastPrinted>2016-08-30T16:37:58Z</cp:lastPrinted>
  <dcterms:created xsi:type="dcterms:W3CDTF">2003-05-31T02:05:24Z</dcterms:created>
  <dcterms:modified xsi:type="dcterms:W3CDTF">2016-09-20T00:08:50Z</dcterms:modified>
</cp:coreProperties>
</file>